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28" r:id="rId1"/>
  </p:sldMasterIdLst>
  <p:notesMasterIdLst>
    <p:notesMasterId r:id="rId31"/>
  </p:notesMasterIdLst>
  <p:handoutMasterIdLst>
    <p:handoutMasterId r:id="rId32"/>
  </p:handoutMasterIdLst>
  <p:sldIdLst>
    <p:sldId id="796" r:id="rId2"/>
    <p:sldId id="939" r:id="rId3"/>
    <p:sldId id="1054" r:id="rId4"/>
    <p:sldId id="1093" r:id="rId5"/>
    <p:sldId id="1112" r:id="rId6"/>
    <p:sldId id="1111" r:id="rId7"/>
    <p:sldId id="1094" r:id="rId8"/>
    <p:sldId id="1095" r:id="rId9"/>
    <p:sldId id="1096" r:id="rId10"/>
    <p:sldId id="1060" r:id="rId11"/>
    <p:sldId id="1107" r:id="rId12"/>
    <p:sldId id="1110" r:id="rId13"/>
    <p:sldId id="1109" r:id="rId14"/>
    <p:sldId id="1100" r:id="rId15"/>
    <p:sldId id="1097" r:id="rId16"/>
    <p:sldId id="1098" r:id="rId17"/>
    <p:sldId id="1062" r:id="rId18"/>
    <p:sldId id="1099" r:id="rId19"/>
    <p:sldId id="1064" r:id="rId20"/>
    <p:sldId id="1066" r:id="rId21"/>
    <p:sldId id="1067" r:id="rId22"/>
    <p:sldId id="1104" r:id="rId23"/>
    <p:sldId id="1069" r:id="rId24"/>
    <p:sldId id="1070" r:id="rId25"/>
    <p:sldId id="1105" r:id="rId26"/>
    <p:sldId id="1102" r:id="rId27"/>
    <p:sldId id="1106" r:id="rId28"/>
    <p:sldId id="1103" r:id="rId29"/>
    <p:sldId id="798" r:id="rId30"/>
  </p:sldIdLst>
  <p:sldSz cx="12192000" cy="6858000"/>
  <p:notesSz cx="7010400" cy="9296400"/>
  <p:defaultTextStyle>
    <a:defPPr>
      <a:defRPr lang="en-US"/>
    </a:defPPr>
    <a:lvl1pPr marL="0" algn="l" defTabSz="91401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6999" algn="l" defTabSz="91401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014" algn="l" defTabSz="91401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022" algn="l" defTabSz="91401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029" algn="l" defTabSz="91401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046" algn="l" defTabSz="91401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042" algn="l" defTabSz="91401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040" algn="l" defTabSz="91401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039" algn="l" defTabSz="91401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ntry" id="{D63CAB52-246F-459A-B9F8-9C8F664E8533}">
          <p14:sldIdLst>
            <p14:sldId id="796"/>
            <p14:sldId id="939"/>
            <p14:sldId id="1054"/>
            <p14:sldId id="1093"/>
            <p14:sldId id="1112"/>
            <p14:sldId id="1111"/>
            <p14:sldId id="1094"/>
            <p14:sldId id="1095"/>
            <p14:sldId id="1096"/>
            <p14:sldId id="1060"/>
            <p14:sldId id="1107"/>
            <p14:sldId id="1110"/>
            <p14:sldId id="1109"/>
            <p14:sldId id="1100"/>
            <p14:sldId id="1097"/>
            <p14:sldId id="1098"/>
            <p14:sldId id="1062"/>
            <p14:sldId id="1099"/>
            <p14:sldId id="1064"/>
            <p14:sldId id="1066"/>
            <p14:sldId id="1067"/>
            <p14:sldId id="1104"/>
            <p14:sldId id="1069"/>
            <p14:sldId id="1070"/>
            <p14:sldId id="1105"/>
            <p14:sldId id="1102"/>
            <p14:sldId id="1106"/>
            <p14:sldId id="1103"/>
          </p14:sldIdLst>
        </p14:section>
        <p14:section name="Untitled Section" id="{52FDC3EF-32E8-463E-A39B-53D0DF13619F}">
          <p14:sldIdLst>
            <p14:sldId id="7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050"/>
    <a:srgbClr val="009900"/>
    <a:srgbClr val="FF0000"/>
    <a:srgbClr val="9900CC"/>
    <a:srgbClr val="FF99FF"/>
    <a:srgbClr val="FFFF00"/>
    <a:srgbClr val="FF4E00"/>
    <a:srgbClr val="EF554B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0" autoAdjust="0"/>
    <p:restoredTop sz="90424" autoAdjust="0"/>
  </p:normalViewPr>
  <p:slideViewPr>
    <p:cSldViewPr snapToGrid="0">
      <p:cViewPr varScale="1">
        <p:scale>
          <a:sx n="67" d="100"/>
          <a:sy n="67" d="100"/>
        </p:scale>
        <p:origin x="78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-9560"/>
    </p:cViewPr>
  </p:sorterViewPr>
  <p:notesViewPr>
    <p:cSldViewPr snapToGrid="0">
      <p:cViewPr varScale="1">
        <p:scale>
          <a:sx n="54" d="100"/>
          <a:sy n="54" d="100"/>
        </p:scale>
        <p:origin x="2820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1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1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r">
              <a:defRPr sz="1200"/>
            </a:lvl1pPr>
          </a:lstStyle>
          <a:p>
            <a:fld id="{5D8F6F2D-4F86-9346-9DA3-B01095E9B79E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6"/>
            <a:ext cx="3037840" cy="464821"/>
          </a:xfrm>
          <a:prstGeom prst="rect">
            <a:avLst/>
          </a:prstGeom>
        </p:spPr>
        <p:txBody>
          <a:bodyPr vert="horz" lIns="93744" tIns="46872" rIns="93744" bIns="4687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6"/>
            <a:ext cx="3037840" cy="464821"/>
          </a:xfrm>
          <a:prstGeom prst="rect">
            <a:avLst/>
          </a:prstGeom>
        </p:spPr>
        <p:txBody>
          <a:bodyPr vert="horz" lIns="93744" tIns="46872" rIns="93744" bIns="46872" rtlCol="0" anchor="b"/>
          <a:lstStyle>
            <a:lvl1pPr algn="r">
              <a:defRPr sz="1200"/>
            </a:lvl1pPr>
          </a:lstStyle>
          <a:p>
            <a:fld id="{665AC9D7-C122-9B4B-A2CD-CCD3DB8865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371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5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5"/>
          </a:xfrm>
          <a:prstGeom prst="rect">
            <a:avLst/>
          </a:prstGeom>
        </p:spPr>
        <p:txBody>
          <a:bodyPr vert="horz" lIns="93744" tIns="46872" rIns="93744" bIns="46872" rtlCol="0"/>
          <a:lstStyle>
            <a:lvl1pPr algn="r">
              <a:defRPr sz="1200"/>
            </a:lvl1pPr>
          </a:lstStyle>
          <a:p>
            <a:fld id="{1E92EA5D-B5F2-45A4-9002-1599F2CF40EA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4375" y="1160463"/>
            <a:ext cx="5583238" cy="3140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744" tIns="46872" rIns="93744" bIns="4687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73893"/>
            <a:ext cx="5608320" cy="3660458"/>
          </a:xfrm>
          <a:prstGeom prst="rect">
            <a:avLst/>
          </a:prstGeom>
        </p:spPr>
        <p:txBody>
          <a:bodyPr vert="horz" lIns="93744" tIns="46872" rIns="93744" bIns="46872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4"/>
          </a:xfrm>
          <a:prstGeom prst="rect">
            <a:avLst/>
          </a:prstGeom>
        </p:spPr>
        <p:txBody>
          <a:bodyPr vert="horz" lIns="93744" tIns="46872" rIns="93744" bIns="4687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4"/>
          </a:xfrm>
          <a:prstGeom prst="rect">
            <a:avLst/>
          </a:prstGeom>
        </p:spPr>
        <p:txBody>
          <a:bodyPr vert="horz" lIns="93744" tIns="46872" rIns="93744" bIns="46872" rtlCol="0" anchor="b"/>
          <a:lstStyle>
            <a:lvl1pPr algn="r">
              <a:defRPr sz="1200"/>
            </a:lvl1pPr>
          </a:lstStyle>
          <a:p>
            <a:fld id="{A01AD974-8502-4913-AE07-B7A8269A64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2996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0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999" algn="l" defTabSz="9140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14" algn="l" defTabSz="9140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22" algn="l" defTabSz="9140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29" algn="l" defTabSz="9140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46" algn="l" defTabSz="9140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042" algn="l" defTabSz="9140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040" algn="l" defTabSz="9140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039" algn="l" defTabSz="91401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AD974-8502-4913-AE07-B7A8269A64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92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AD974-8502-4913-AE07-B7A8269A64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024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AD974-8502-4913-AE07-B7A8269A64A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851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AD974-8502-4913-AE07-B7A8269A64A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800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AD974-8502-4913-AE07-B7A8269A64A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92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AD974-8502-4913-AE07-B7A8269A64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2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AD974-8502-4913-AE07-B7A8269A64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826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AD974-8502-4913-AE07-B7A8269A64A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747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AD974-8502-4913-AE07-B7A8269A64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93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AD974-8502-4913-AE07-B7A8269A64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49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AD974-8502-4913-AE07-B7A8269A64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5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AD974-8502-4913-AE07-B7A8269A64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30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1AD974-8502-4913-AE07-B7A8269A64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28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Radial Gradi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92917" y="3305900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700" b="0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radial gradient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5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sp>
        <p:nvSpPr>
          <p:cNvPr id="8" name="Rectangle 7"/>
          <p:cNvSpPr/>
          <p:nvPr/>
        </p:nvSpPr>
        <p:spPr>
          <a:xfrm>
            <a:off x="605372" y="6554398"/>
            <a:ext cx="155811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prstClr val="white"/>
                </a:solidFill>
                <a:latin typeface="Intel Clear"/>
                <a:cs typeface="Intel Clear"/>
              </a:rPr>
              <a:t>Transportation</a:t>
            </a:r>
            <a:r>
              <a:rPr lang="en-US" sz="800" baseline="0" dirty="0">
                <a:solidFill>
                  <a:prstClr val="white"/>
                </a:solidFill>
                <a:latin typeface="Intel Clear"/>
                <a:cs typeface="Intel Clear"/>
              </a:rPr>
              <a:t> Solutions Division</a:t>
            </a:r>
            <a:endParaRPr lang="en-US" sz="800" dirty="0">
              <a:solidFill>
                <a:prstClr val="white"/>
              </a:solidFill>
              <a:latin typeface="Intel Clear"/>
              <a:cs typeface="Intel Clear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400" y="510893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554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6237821" y="5"/>
            <a:ext cx="5954183" cy="635846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5" y="411797"/>
            <a:ext cx="5342467" cy="1158240"/>
          </a:xfrm>
        </p:spPr>
        <p:txBody>
          <a:bodyPr>
            <a:noAutofit/>
          </a:bodyPr>
          <a:lstStyle>
            <a:lvl1pPr>
              <a:defRPr sz="3700" b="0" i="0" baseline="0"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432516"/>
            <a:ext cx="3860800" cy="365125"/>
          </a:xfrm>
        </p:spPr>
        <p:txBody>
          <a:bodyPr/>
          <a:lstStyle/>
          <a:p>
            <a:pPr defTabSz="609155"/>
            <a:r>
              <a:rPr lang="en-US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24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10749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rgbClr val="003C7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</a:t>
            </a:r>
            <a:br>
              <a:rPr lang="en-US" dirty="0"/>
            </a:br>
            <a:r>
              <a:rPr lang="en-US" dirty="0"/>
              <a:t>white section break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215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00" b="0" baseline="0">
                <a:solidFill>
                  <a:schemeClr val="accent2"/>
                </a:solidFill>
                <a:latin typeface="+mn-lt"/>
                <a:cs typeface="Intel Clear" panose="020B0604020203020204" pitchFamily="34" charset="0"/>
              </a:defRPr>
            </a:lvl1pPr>
            <a:lvl2pPr marL="60955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1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6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7284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Section Brea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605372" y="6554398"/>
            <a:ext cx="254770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prstClr val="white"/>
                </a:solidFill>
                <a:latin typeface="Intel Clear"/>
                <a:cs typeface="Intel Clear"/>
              </a:rPr>
              <a:t>Placeholder Footer Copy / BU Logo or Name Goes Here</a:t>
            </a:r>
          </a:p>
        </p:txBody>
      </p:sp>
      <p:pic>
        <p:nvPicPr>
          <p:cNvPr id="5" name="Picture 2" descr="\\.psf\Home\Desktop\WideFooterAIRev.png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16" y="6409112"/>
            <a:ext cx="12192000" cy="448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159449"/>
            <a:ext cx="10363200" cy="1362075"/>
          </a:xfrm>
        </p:spPr>
        <p:txBody>
          <a:bodyPr anchor="b" anchorCtr="0">
            <a:noAutofit/>
          </a:bodyPr>
          <a:lstStyle>
            <a:lvl1pPr algn="l">
              <a:defRPr sz="3700" b="0" cap="none">
                <a:solidFill>
                  <a:schemeClr val="bg1"/>
                </a:solidFill>
                <a:latin typeface="+mj-lt"/>
                <a:cs typeface="Intel Clear Light" panose="020B0404020203020204" pitchFamily="34" charset="0"/>
              </a:defRPr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3670233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1" baseline="0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60915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3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753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67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58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502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42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338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12pt</a:t>
            </a:r>
            <a:r>
              <a:rPr lang="en-US" dirty="0"/>
              <a:t> Intel Clear Bolded Subhead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72277" y="6438117"/>
            <a:ext cx="757441" cy="338555"/>
          </a:xfrm>
          <a:prstGeom prst="rect">
            <a:avLst/>
          </a:prstGeom>
          <a:noFill/>
        </p:spPr>
        <p:txBody>
          <a:bodyPr wrap="square" lIns="91386" tIns="45718" rIns="91386" bIns="45718" rtlCol="0">
            <a:spAutoFit/>
          </a:bodyPr>
          <a:lstStyle/>
          <a:p>
            <a:pPr defTabSz="609155"/>
            <a:r>
              <a:rPr lang="en-US" sz="1600" dirty="0">
                <a:solidFill>
                  <a:srgbClr val="0070C0"/>
                </a:solidFill>
                <a:latin typeface="Intel Clear"/>
                <a:cs typeface="Neo Sans Intel"/>
              </a:rPr>
              <a:t>TSD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633712" y="6511692"/>
            <a:ext cx="0" cy="238125"/>
          </a:xfrm>
          <a:prstGeom prst="line">
            <a:avLst/>
          </a:prstGeom>
          <a:ln w="12700">
            <a:solidFill>
              <a:srgbClr val="FFC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7661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2979845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5300" b="0" baseline="0">
                <a:solidFill>
                  <a:schemeClr val="accent2"/>
                </a:solidFill>
                <a:latin typeface="Intel Clear"/>
                <a:ea typeface="Intel Clear"/>
                <a:cs typeface="Intel Clear"/>
              </a:defRPr>
            </a:lvl1pPr>
            <a:lvl2pPr marL="60955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1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6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40pt Intel Clear Light Body.</a:t>
            </a:r>
            <a:br>
              <a:rPr lang="en-US" dirty="0"/>
            </a:br>
            <a:r>
              <a:rPr lang="en-US" dirty="0"/>
              <a:t>For content that is not a section, but has a big idea in text only.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1469061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5300" b="0" cap="none" spc="0" baseline="0">
                <a:solidFill>
                  <a:srgbClr val="003C71"/>
                </a:solidFill>
                <a:latin typeface="Intel Clear" panose="020B0604020203020204" pitchFamily="34" charset="0"/>
                <a:ea typeface="Intel Clear" panose="020B0604020203020204" pitchFamily="34" charset="0"/>
                <a:cs typeface="Intel Clear" panose="020B0604020203020204" pitchFamily="34" charset="0"/>
              </a:defRPr>
            </a:lvl1pPr>
          </a:lstStyle>
          <a:p>
            <a:r>
              <a:rPr lang="en-US" dirty="0"/>
              <a:t>40pt Intel Clear Heading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6681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Image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3013453"/>
            <a:ext cx="10363200" cy="1362075"/>
          </a:xfrm>
        </p:spPr>
        <p:txBody>
          <a:bodyPr anchor="b" anchorCtr="0">
            <a:noAutofit/>
          </a:bodyPr>
          <a:lstStyle>
            <a:lvl1pPr algn="l">
              <a:lnSpc>
                <a:spcPct val="80000"/>
              </a:lnSpc>
              <a:defRPr sz="7200" b="0" cap="none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54pt Intel Clear Pro blue section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465049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2100" b="0" baseline="0">
                <a:solidFill>
                  <a:srgbClr val="F3D54E"/>
                </a:solidFill>
                <a:latin typeface="+mn-lt"/>
                <a:cs typeface="Intel Clear" panose="020B0604020203020204" pitchFamily="34" charset="0"/>
              </a:defRPr>
            </a:lvl1pPr>
            <a:lvl2pPr marL="60955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1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66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2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7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32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8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43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5"/>
            <a:ext cx="12192000" cy="3432175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baseline="0">
                <a:solidFill>
                  <a:srgbClr val="0071C5"/>
                </a:solidFill>
              </a:defRPr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6" name="Rectangle 5"/>
          <p:cNvSpPr/>
          <p:nvPr/>
        </p:nvSpPr>
        <p:spPr>
          <a:xfrm>
            <a:off x="605372" y="6554398"/>
            <a:ext cx="155811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prstClr val="white"/>
                </a:solidFill>
                <a:latin typeface="Intel Clear"/>
                <a:cs typeface="Intel Clear"/>
              </a:rPr>
              <a:t>Transportation</a:t>
            </a:r>
            <a:r>
              <a:rPr lang="en-US" sz="800" baseline="0" dirty="0">
                <a:solidFill>
                  <a:prstClr val="white"/>
                </a:solidFill>
                <a:latin typeface="Intel Clear"/>
                <a:cs typeface="Intel Clear"/>
              </a:rPr>
              <a:t> Solutions Division</a:t>
            </a:r>
            <a:endParaRPr lang="en-US" sz="800" dirty="0">
              <a:solidFill>
                <a:prstClr val="white"/>
              </a:solidFill>
              <a:latin typeface="Intel Clear"/>
              <a:cs typeface="Intel Clear"/>
            </a:endParaRPr>
          </a:p>
        </p:txBody>
      </p:sp>
      <p:pic>
        <p:nvPicPr>
          <p:cNvPr id="7" name="Picture 2" descr="\\.psf\Home\Desktop\WideFooterAIRev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16" y="6409112"/>
            <a:ext cx="12192000" cy="448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11572277" y="6438117"/>
            <a:ext cx="757441" cy="338555"/>
          </a:xfrm>
          <a:prstGeom prst="rect">
            <a:avLst/>
          </a:prstGeom>
          <a:noFill/>
        </p:spPr>
        <p:txBody>
          <a:bodyPr wrap="square" lIns="91386" tIns="45718" rIns="91386" bIns="45718" rtlCol="0">
            <a:spAutoFit/>
          </a:bodyPr>
          <a:lstStyle/>
          <a:p>
            <a:pPr defTabSz="609155"/>
            <a:r>
              <a:rPr lang="en-US" sz="1600" dirty="0">
                <a:solidFill>
                  <a:srgbClr val="0070C0"/>
                </a:solidFill>
                <a:latin typeface="Intel Clear"/>
                <a:cs typeface="Neo Sans Intel"/>
              </a:rPr>
              <a:t>TSD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1633712" y="6511692"/>
            <a:ext cx="0" cy="238125"/>
          </a:xfrm>
          <a:prstGeom prst="line">
            <a:avLst/>
          </a:prstGeom>
          <a:ln w="12700">
            <a:solidFill>
              <a:srgbClr val="FFC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629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32516"/>
            <a:ext cx="386080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6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5069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6356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DC_ADAS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defTabSz="609155"/>
            <a:r>
              <a:rPr lang="en-US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pic>
        <p:nvPicPr>
          <p:cNvPr id="5" name="Picture Placeholder 1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" r="1713"/>
          <a:stretch/>
        </p:blipFill>
        <p:spPr>
          <a:xfrm>
            <a:off x="0" y="4"/>
            <a:ext cx="12192000" cy="604453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997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ack Cover Radial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.psf\Home\Desktop\Int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579" y="2500173"/>
            <a:ext cx="2811727" cy="18531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05372" y="6554398"/>
            <a:ext cx="2547705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prstClr val="white"/>
                </a:solidFill>
                <a:latin typeface="Intel Clear"/>
                <a:cs typeface="Intel Clear"/>
              </a:rPr>
              <a:t>Placeholder Footer Copy / BU Logo or Name Goes Here</a:t>
            </a:r>
          </a:p>
        </p:txBody>
      </p:sp>
    </p:spTree>
    <p:extLst>
      <p:ext uri="{BB962C8B-B14F-4D97-AF65-F5344CB8AC3E}">
        <p14:creationId xmlns:p14="http://schemas.microsoft.com/office/powerpoint/2010/main" val="19198329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ack Cover Radial Gradi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605372" y="6554398"/>
            <a:ext cx="155811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prstClr val="white"/>
                </a:solidFill>
                <a:latin typeface="Intel Clear"/>
                <a:cs typeface="Intel Clear"/>
              </a:rPr>
              <a:t>Transportation</a:t>
            </a:r>
            <a:r>
              <a:rPr lang="en-US" sz="800" baseline="0" dirty="0">
                <a:solidFill>
                  <a:prstClr val="white"/>
                </a:solidFill>
                <a:latin typeface="Intel Clear"/>
                <a:cs typeface="Intel Clear"/>
              </a:rPr>
              <a:t> Solutions Division</a:t>
            </a:r>
            <a:endParaRPr lang="en-US" sz="800" dirty="0">
              <a:solidFill>
                <a:prstClr val="white"/>
              </a:solidFill>
              <a:latin typeface="Intel Clear"/>
              <a:cs typeface="Intel Clear"/>
            </a:endParaRPr>
          </a:p>
        </p:txBody>
      </p:sp>
      <p:pic>
        <p:nvPicPr>
          <p:cNvPr id="7" name="Picture 6" descr="int_experience_wht_rgb_3000.png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645" y="2257772"/>
            <a:ext cx="2780507" cy="281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24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with Radial Gradient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05372" y="6554398"/>
            <a:ext cx="155811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prstClr val="white"/>
                </a:solidFill>
                <a:latin typeface="Intel Clear"/>
                <a:cs typeface="Intel Clear"/>
              </a:rPr>
              <a:t>Transportation Solutions Division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2917" y="3305900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700" b="0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radial gradient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5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pic>
        <p:nvPicPr>
          <p:cNvPr id="10" name="Picture 9" descr="int_experience_hrz_wht_rgb_1500.png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60" y="518972"/>
            <a:ext cx="2829021" cy="1183045"/>
          </a:xfrm>
          <a:prstGeom prst="rect">
            <a:avLst/>
          </a:prstGeom>
        </p:spPr>
      </p:pic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6463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5" y="411797"/>
            <a:ext cx="10970683" cy="11582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7" y="1604464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64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2944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0"/>
          <p:cNvSpPr>
            <a:spLocks noGrp="1" noChangeAspect="1"/>
          </p:cNvSpPr>
          <p:nvPr>
            <p:ph type="pic" sz="quarter" idx="14"/>
          </p:nvPr>
        </p:nvSpPr>
        <p:spPr>
          <a:xfrm>
            <a:off x="0" y="6406896"/>
            <a:ext cx="12192000" cy="451104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5" y="411797"/>
            <a:ext cx="10970683" cy="1158240"/>
          </a:xfrm>
        </p:spPr>
        <p:txBody>
          <a:bodyPr>
            <a:normAutofit/>
          </a:bodyPr>
          <a:lstStyle>
            <a:lvl1pPr>
              <a:defRPr sz="3700" baseline="0"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13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72277" y="6438117"/>
            <a:ext cx="757441" cy="338555"/>
          </a:xfrm>
          <a:prstGeom prst="rect">
            <a:avLst/>
          </a:prstGeom>
          <a:noFill/>
        </p:spPr>
        <p:txBody>
          <a:bodyPr wrap="square" lIns="91386" tIns="45718" rIns="91386" bIns="45718" rtlCol="0">
            <a:spAutoFit/>
          </a:bodyPr>
          <a:lstStyle/>
          <a:p>
            <a:pPr defTabSz="609155"/>
            <a:r>
              <a:rPr lang="en-US" sz="1600" dirty="0">
                <a:solidFill>
                  <a:prstClr val="white"/>
                </a:solidFill>
                <a:latin typeface="Intel Clear"/>
                <a:cs typeface="Neo Sans Intel"/>
              </a:rPr>
              <a:t>TSD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633712" y="6511692"/>
            <a:ext cx="0" cy="238125"/>
          </a:xfrm>
          <a:prstGeom prst="line">
            <a:avLst/>
          </a:prstGeom>
          <a:ln w="12700">
            <a:solidFill>
              <a:srgbClr val="FFC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8605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3432212"/>
            <a:ext cx="12192000" cy="3425825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10"/>
          <p:cNvSpPr>
            <a:spLocks noGrp="1" noChangeAspect="1"/>
          </p:cNvSpPr>
          <p:nvPr>
            <p:ph type="pic" sz="quarter" idx="14"/>
          </p:nvPr>
        </p:nvSpPr>
        <p:spPr>
          <a:xfrm>
            <a:off x="0" y="6406896"/>
            <a:ext cx="12192000" cy="451104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5" y="411797"/>
            <a:ext cx="10970683" cy="1158240"/>
          </a:xfrm>
        </p:spPr>
        <p:txBody>
          <a:bodyPr>
            <a:noAutofit/>
          </a:bodyPr>
          <a:lstStyle>
            <a:lvl1pPr>
              <a:defRPr sz="3700" baseline="0"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13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7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72277" y="6438117"/>
            <a:ext cx="757441" cy="338555"/>
          </a:xfrm>
          <a:prstGeom prst="rect">
            <a:avLst/>
          </a:prstGeom>
          <a:noFill/>
        </p:spPr>
        <p:txBody>
          <a:bodyPr wrap="square" lIns="91386" tIns="45718" rIns="91386" bIns="45718" rtlCol="0">
            <a:spAutoFit/>
          </a:bodyPr>
          <a:lstStyle/>
          <a:p>
            <a:pPr defTabSz="609155"/>
            <a:r>
              <a:rPr lang="en-US" sz="1600" dirty="0">
                <a:solidFill>
                  <a:prstClr val="white"/>
                </a:solidFill>
                <a:latin typeface="Intel Clear"/>
                <a:cs typeface="Neo Sans Intel"/>
              </a:rPr>
              <a:t>TSD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633712" y="6511692"/>
            <a:ext cx="0" cy="238125"/>
          </a:xfrm>
          <a:prstGeom prst="line">
            <a:avLst/>
          </a:prstGeom>
          <a:ln w="12700">
            <a:solidFill>
              <a:srgbClr val="FFC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94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ight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237854" y="24"/>
            <a:ext cx="5954183" cy="6857999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9" name="Picture Placeholder 10"/>
          <p:cNvSpPr>
            <a:spLocks noGrp="1" noChangeAspect="1"/>
          </p:cNvSpPr>
          <p:nvPr>
            <p:ph type="pic" sz="quarter" idx="14"/>
          </p:nvPr>
        </p:nvSpPr>
        <p:spPr>
          <a:xfrm>
            <a:off x="0" y="6406896"/>
            <a:ext cx="12192000" cy="451104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5" y="411797"/>
            <a:ext cx="5342467" cy="1158240"/>
          </a:xfrm>
        </p:spPr>
        <p:txBody>
          <a:bodyPr>
            <a:noAutofit/>
          </a:bodyPr>
          <a:lstStyle>
            <a:lvl1pPr>
              <a:defRPr sz="3700" baseline="0"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13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72277" y="6438117"/>
            <a:ext cx="757441" cy="338555"/>
          </a:xfrm>
          <a:prstGeom prst="rect">
            <a:avLst/>
          </a:prstGeom>
          <a:noFill/>
        </p:spPr>
        <p:txBody>
          <a:bodyPr wrap="square" lIns="91386" tIns="45718" rIns="91386" bIns="45718" rtlCol="0">
            <a:spAutoFit/>
          </a:bodyPr>
          <a:lstStyle/>
          <a:p>
            <a:pPr defTabSz="609155"/>
            <a:r>
              <a:rPr lang="en-US" sz="1600" dirty="0">
                <a:solidFill>
                  <a:prstClr val="white"/>
                </a:solidFill>
                <a:latin typeface="Intel Clear"/>
                <a:cs typeface="Neo Sans Intel"/>
              </a:rPr>
              <a:t>TSD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633712" y="6511692"/>
            <a:ext cx="0" cy="238125"/>
          </a:xfrm>
          <a:prstGeom prst="line">
            <a:avLst/>
          </a:prstGeom>
          <a:ln w="12700">
            <a:solidFill>
              <a:srgbClr val="FFC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35993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 Section Break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\\.psf\Home\Desktop\WideFooterAIRev.pn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116" y="6409112"/>
            <a:ext cx="12192000" cy="4488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4" y="2871402"/>
            <a:ext cx="10363200" cy="1362075"/>
          </a:xfrm>
        </p:spPr>
        <p:txBody>
          <a:bodyPr anchor="b" anchorCtr="0">
            <a:noAutofit/>
          </a:bodyPr>
          <a:lstStyle>
            <a:lvl1pPr algn="l">
              <a:defRPr sz="3700" b="0" cap="none">
                <a:solidFill>
                  <a:schemeClr val="bg1"/>
                </a:solidFill>
                <a:latin typeface="+mj-lt"/>
                <a:cs typeface="Intel Clear Light" panose="020B0404020203020204" pitchFamily="34" charset="0"/>
              </a:defRPr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7484" y="4382189"/>
            <a:ext cx="10363200" cy="1500187"/>
          </a:xfrm>
        </p:spPr>
        <p:txBody>
          <a:bodyPr anchor="t" anchorCtr="0">
            <a:no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  <a:latin typeface="+mn-lt"/>
                <a:cs typeface="Intel Clear" panose="020B0604020203020204" pitchFamily="34" charset="0"/>
              </a:defRPr>
            </a:lvl1pPr>
            <a:lvl2pPr marL="60915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3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753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671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58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502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421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338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12pt</a:t>
            </a:r>
            <a:r>
              <a:rPr lang="en-US" dirty="0"/>
              <a:t> Intel Clear Bolded Subhead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8"/>
            <a:ext cx="12192000" cy="3432175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1572277" y="6438117"/>
            <a:ext cx="757441" cy="338555"/>
          </a:xfrm>
          <a:prstGeom prst="rect">
            <a:avLst/>
          </a:prstGeom>
          <a:noFill/>
        </p:spPr>
        <p:txBody>
          <a:bodyPr wrap="square" lIns="91386" tIns="45718" rIns="91386" bIns="45718" rtlCol="0">
            <a:spAutoFit/>
          </a:bodyPr>
          <a:lstStyle/>
          <a:p>
            <a:pPr defTabSz="609155"/>
            <a:r>
              <a:rPr lang="en-US" sz="1600" dirty="0">
                <a:solidFill>
                  <a:srgbClr val="0070C0"/>
                </a:solidFill>
                <a:latin typeface="Intel Clear"/>
                <a:cs typeface="Neo Sans Intel"/>
              </a:rPr>
              <a:t>TSD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1633712" y="6511692"/>
            <a:ext cx="0" cy="238125"/>
          </a:xfrm>
          <a:prstGeom prst="line">
            <a:avLst/>
          </a:prstGeom>
          <a:ln w="12700">
            <a:solidFill>
              <a:srgbClr val="FFC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EE2556C5-CE8C-6547-B838-EA80C61A4A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559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6455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4449"/>
            <a:ext cx="10972800" cy="988747"/>
          </a:xfrm>
        </p:spPr>
        <p:txBody>
          <a:bodyPr>
            <a:normAutofit/>
          </a:bodyPr>
          <a:lstStyle>
            <a:lvl1pPr>
              <a:defRPr sz="3700" baseline="0"/>
            </a:lvl1pPr>
          </a:lstStyle>
          <a:p>
            <a:r>
              <a:rPr lang="en-US" dirty="0"/>
              <a:t>28pt Light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07491" y="1600203"/>
            <a:ext cx="10889396" cy="46265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7675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4" y="3681585"/>
            <a:ext cx="10960101" cy="2352783"/>
          </a:xfrm>
        </p:spPr>
        <p:txBody>
          <a:bodyPr anchor="t" anchorCtr="0"/>
          <a:lstStyle>
            <a:lvl1pPr marL="230568" indent="-230568">
              <a:defRPr sz="4800" baseline="0">
                <a:solidFill>
                  <a:schemeClr val="accent1"/>
                </a:solidFill>
                <a:latin typeface="Neo Sans Intel Light"/>
                <a:cs typeface="Neo Sans Intel Light"/>
              </a:defRPr>
            </a:lvl1pPr>
            <a:lvl2pPr marL="0" indent="0">
              <a:buFont typeface="Lucida Grande"/>
              <a:buNone/>
              <a:defRPr sz="1600">
                <a:solidFill>
                  <a:schemeClr val="accent2"/>
                </a:solidFill>
                <a:latin typeface="Neo Sans Intel Medium"/>
                <a:cs typeface="Neo Sans Intel Medium"/>
              </a:defRPr>
            </a:lvl2pPr>
            <a:lvl3pPr marL="913765" indent="-304576">
              <a:defRPr sz="1600"/>
            </a:lvl3pPr>
            <a:lvl4pPr>
              <a:defRPr sz="1500"/>
            </a:lvl4pPr>
            <a:lvl5pPr>
              <a:defRPr sz="1500"/>
            </a:lvl5pPr>
          </a:lstStyle>
          <a:p>
            <a:pPr lvl="1"/>
            <a:r>
              <a:rPr lang="en-US" dirty="0"/>
              <a:t>12 point medium subhead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2627"/>
            <a:ext cx="10972800" cy="2844173"/>
          </a:xfrm>
        </p:spPr>
        <p:txBody>
          <a:bodyPr anchor="b" anchorCtr="0"/>
          <a:lstStyle/>
          <a:p>
            <a:pPr lvl="0"/>
            <a:r>
              <a:rPr lang="en-US" dirty="0"/>
              <a:t>28pt Light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616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685824"/>
            <a:ext cx="10871200" cy="51752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4267"/>
              </a:lnSpc>
              <a:spcBef>
                <a:spcPts val="0"/>
              </a:spcBef>
              <a:buFontTx/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5912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ite Section Brea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211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Image">
    <p:bg>
      <p:bgPr>
        <a:gradFill>
          <a:gsLst>
            <a:gs pos="0">
              <a:schemeClr val="tx2"/>
            </a:gs>
            <a:gs pos="5000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8" name="Rectangle 7"/>
          <p:cNvSpPr/>
          <p:nvPr/>
        </p:nvSpPr>
        <p:spPr>
          <a:xfrm>
            <a:off x="605372" y="6554398"/>
            <a:ext cx="1558119" cy="12311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800" dirty="0">
                <a:solidFill>
                  <a:prstClr val="white"/>
                </a:solidFill>
                <a:latin typeface="Intel Clear"/>
                <a:cs typeface="Intel Clear"/>
              </a:rPr>
              <a:t>Transportation Solutions Division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2400" y="510893"/>
            <a:ext cx="1664065" cy="11064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92917" y="3305900"/>
            <a:ext cx="10950515" cy="1470025"/>
          </a:xfrm>
        </p:spPr>
        <p:txBody>
          <a:bodyPr lIns="0" rIns="0" anchor="b" anchorCtr="0">
            <a:noAutofit/>
          </a:bodyPr>
          <a:lstStyle>
            <a:lvl1pPr>
              <a:lnSpc>
                <a:spcPct val="80000"/>
              </a:lnSpc>
              <a:defRPr sz="8700" b="0" spc="0" baseline="0">
                <a:solidFill>
                  <a:schemeClr val="bg1"/>
                </a:solidFill>
                <a:latin typeface="Intel Clear Pro" panose="020B0804020202060201" pitchFamily="34" charset="0"/>
                <a:cs typeface="Intel Clear Pro" panose="020B0804020202060201" pitchFamily="34" charset="0"/>
              </a:defRPr>
            </a:lvl1pPr>
          </a:lstStyle>
          <a:p>
            <a:r>
              <a:rPr lang="en-US" dirty="0"/>
              <a:t>65pt Intel Clear pro Title</a:t>
            </a:r>
            <a:br>
              <a:rPr lang="en-US" dirty="0"/>
            </a:br>
            <a:r>
              <a:rPr lang="en-US" dirty="0"/>
              <a:t>with image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7485" y="4657344"/>
            <a:ext cx="8440283" cy="1233813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100" b="0" i="0" baseline="0">
                <a:solidFill>
                  <a:srgbClr val="F3D54E"/>
                </a:solidFill>
                <a:latin typeface="Intel Clear"/>
                <a:cs typeface="Intel Clear"/>
              </a:defRPr>
            </a:lvl1pPr>
            <a:lvl2pPr marL="609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16pt Intel Clear Subhead, Date, Etc.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67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4" y="3681585"/>
            <a:ext cx="10960101" cy="2352783"/>
          </a:xfrm>
        </p:spPr>
        <p:txBody>
          <a:bodyPr anchor="t" anchorCtr="0"/>
          <a:lstStyle>
            <a:lvl1pPr marL="230568" indent="-230568">
              <a:defRPr sz="4800" baseline="0">
                <a:solidFill>
                  <a:schemeClr val="accent1"/>
                </a:solidFill>
                <a:latin typeface="Neo Sans Intel Light"/>
                <a:cs typeface="Neo Sans Intel Light"/>
              </a:defRPr>
            </a:lvl1pPr>
            <a:lvl2pPr marL="0" indent="0">
              <a:buFont typeface="Lucida Grande"/>
              <a:buNone/>
              <a:defRPr sz="1600">
                <a:solidFill>
                  <a:schemeClr val="accent2"/>
                </a:solidFill>
                <a:latin typeface="Neo Sans Intel Medium"/>
                <a:cs typeface="Neo Sans Intel Medium"/>
              </a:defRPr>
            </a:lvl2pPr>
            <a:lvl3pPr marL="913765" indent="-304576">
              <a:defRPr sz="1600"/>
            </a:lvl3pPr>
            <a:lvl4pPr>
              <a:defRPr sz="1500"/>
            </a:lvl4pPr>
            <a:lvl5pPr>
              <a:defRPr sz="1500"/>
            </a:lvl5pPr>
          </a:lstStyle>
          <a:p>
            <a:pPr lvl="1"/>
            <a:r>
              <a:rPr lang="en-US" dirty="0"/>
              <a:t>12 point medium subhead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2627"/>
            <a:ext cx="10972800" cy="2844173"/>
          </a:xfrm>
        </p:spPr>
        <p:txBody>
          <a:bodyPr anchor="b" anchorCtr="0"/>
          <a:lstStyle/>
          <a:p>
            <a:pPr lvl="0"/>
            <a:r>
              <a:rPr lang="en-US" dirty="0"/>
              <a:t>28pt Light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569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4449"/>
            <a:ext cx="10972800" cy="988747"/>
          </a:xfrm>
        </p:spPr>
        <p:txBody>
          <a:bodyPr>
            <a:normAutofit/>
          </a:bodyPr>
          <a:lstStyle>
            <a:lvl1pPr algn="ctr">
              <a:defRPr sz="3700" baseline="0"/>
            </a:lvl1pPr>
          </a:lstStyle>
          <a:p>
            <a:r>
              <a:rPr lang="en-US" dirty="0"/>
              <a:t>28pt medium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386" tIns="45718" rIns="91386" bIns="45718"/>
          <a:lstStyle/>
          <a:p>
            <a:pPr defTabSz="609155"/>
            <a:endParaRPr lang="en-US">
              <a:solidFill>
                <a:prstClr val="black"/>
              </a:solidFill>
              <a:latin typeface="Intel Clear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91386" tIns="45718" rIns="91386" bIns="45718"/>
          <a:lstStyle/>
          <a:p>
            <a:pPr defTabSz="609155"/>
            <a:r>
              <a:rPr lang="en-US">
                <a:solidFill>
                  <a:prstClr val="black"/>
                </a:solidFill>
                <a:latin typeface="Intel Clear"/>
              </a:rPr>
              <a:t>Intel Confidential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07491" y="1600203"/>
            <a:ext cx="10889396" cy="46265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9333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4" y="3681585"/>
            <a:ext cx="10960101" cy="2352783"/>
          </a:xfrm>
        </p:spPr>
        <p:txBody>
          <a:bodyPr anchor="t" anchorCtr="0"/>
          <a:lstStyle>
            <a:lvl1pPr marL="230568" indent="-230568">
              <a:defRPr sz="4800" baseline="0">
                <a:solidFill>
                  <a:schemeClr val="accent1"/>
                </a:solidFill>
                <a:latin typeface="Neo Sans Intel Light"/>
                <a:cs typeface="Neo Sans Intel Light"/>
              </a:defRPr>
            </a:lvl1pPr>
            <a:lvl2pPr marL="0" indent="0">
              <a:buFont typeface="Lucida Grande"/>
              <a:buNone/>
              <a:defRPr sz="1600">
                <a:solidFill>
                  <a:schemeClr val="accent2"/>
                </a:solidFill>
                <a:latin typeface="Neo Sans Intel Medium"/>
                <a:cs typeface="Neo Sans Intel Medium"/>
              </a:defRPr>
            </a:lvl2pPr>
            <a:lvl3pPr marL="913765" indent="-304576">
              <a:defRPr sz="1600"/>
            </a:lvl3pPr>
            <a:lvl4pPr>
              <a:defRPr sz="1500"/>
            </a:lvl4pPr>
            <a:lvl5pPr>
              <a:defRPr sz="1500"/>
            </a:lvl5pPr>
          </a:lstStyle>
          <a:p>
            <a:pPr lvl="1"/>
            <a:r>
              <a:rPr lang="en-US" dirty="0"/>
              <a:t>12 point medium subhead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2627"/>
            <a:ext cx="10972800" cy="2844173"/>
          </a:xfrm>
        </p:spPr>
        <p:txBody>
          <a:bodyPr anchor="b" anchorCtr="0"/>
          <a:lstStyle/>
          <a:p>
            <a:pPr lvl="0"/>
            <a:r>
              <a:rPr lang="en-US" dirty="0"/>
              <a:t>28pt Light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4799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5" y="1604444"/>
            <a:ext cx="10970683" cy="4567767"/>
          </a:xfrm>
        </p:spPr>
        <p:txBody>
          <a:bodyPr/>
          <a:lstStyle>
            <a:lvl2pPr>
              <a:defRPr sz="2400"/>
            </a:lvl2pPr>
            <a:lvl3pPr>
              <a:defRPr sz="2400"/>
            </a:lvl3pPr>
            <a:lvl4pPr>
              <a:defRPr sz="2100"/>
            </a:lvl4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8562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07485" y="1604444"/>
            <a:ext cx="10970683" cy="4567767"/>
          </a:xfrm>
        </p:spPr>
        <p:txBody>
          <a:bodyPr/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3546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5" y="411797"/>
            <a:ext cx="10970683" cy="11582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7" y="160444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4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25385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9438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3721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5" y="1604441"/>
            <a:ext cx="10970683" cy="4567767"/>
          </a:xfrm>
        </p:spPr>
        <p:txBody>
          <a:bodyPr/>
          <a:lstStyle>
            <a:lvl2pPr>
              <a:defRPr sz="2400"/>
            </a:lvl2pPr>
            <a:lvl3pPr>
              <a:defRPr sz="2400"/>
            </a:lvl3pPr>
            <a:lvl4pPr>
              <a:defRPr sz="2100"/>
            </a:lvl4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8153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07485" y="1604441"/>
            <a:ext cx="10970683" cy="4567767"/>
          </a:xfrm>
        </p:spPr>
        <p:txBody>
          <a:bodyPr/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268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155"/>
            <a:r>
              <a:rPr lang="en-US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5" y="1604437"/>
            <a:ext cx="10970683" cy="4567767"/>
          </a:xfrm>
        </p:spPr>
        <p:txBody>
          <a:bodyPr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100"/>
            </a:lvl4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3411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5" y="411797"/>
            <a:ext cx="10970683" cy="11582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7" y="1604439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9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3677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0645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07485" y="1604464"/>
            <a:ext cx="10970683" cy="4567767"/>
          </a:xfrm>
        </p:spPr>
        <p:txBody>
          <a:bodyPr/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1102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4060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5" y="411797"/>
            <a:ext cx="10970683" cy="11582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7" y="1604464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64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1951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10"/>
          <p:cNvSpPr>
            <a:spLocks noGrp="1" noChangeAspect="1"/>
          </p:cNvSpPr>
          <p:nvPr>
            <p:ph type="pic" sz="quarter" idx="14"/>
          </p:nvPr>
        </p:nvSpPr>
        <p:spPr>
          <a:xfrm>
            <a:off x="0" y="6406896"/>
            <a:ext cx="12192000" cy="451104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5" y="411797"/>
            <a:ext cx="10970683" cy="1158240"/>
          </a:xfrm>
        </p:spPr>
        <p:txBody>
          <a:bodyPr>
            <a:normAutofit/>
          </a:bodyPr>
          <a:lstStyle>
            <a:lvl1pPr>
              <a:defRPr sz="3700" baseline="0"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13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11572277" y="6438117"/>
            <a:ext cx="757441" cy="338555"/>
          </a:xfrm>
          <a:prstGeom prst="rect">
            <a:avLst/>
          </a:prstGeom>
          <a:noFill/>
        </p:spPr>
        <p:txBody>
          <a:bodyPr wrap="square" lIns="91386" tIns="45718" rIns="91386" bIns="45718" rtlCol="0">
            <a:spAutoFit/>
          </a:bodyPr>
          <a:lstStyle/>
          <a:p>
            <a:pPr defTabSz="609155"/>
            <a:r>
              <a:rPr lang="en-US" sz="1600" dirty="0">
                <a:solidFill>
                  <a:prstClr val="white"/>
                </a:solidFill>
                <a:cs typeface="Neo Sans Intel"/>
              </a:rPr>
              <a:t>TSD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633712" y="6511692"/>
            <a:ext cx="0" cy="238125"/>
          </a:xfrm>
          <a:prstGeom prst="line">
            <a:avLst/>
          </a:prstGeom>
          <a:ln w="12700">
            <a:solidFill>
              <a:srgbClr val="FFC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8118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3432212"/>
            <a:ext cx="12192000" cy="3425825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10"/>
          <p:cNvSpPr>
            <a:spLocks noGrp="1" noChangeAspect="1"/>
          </p:cNvSpPr>
          <p:nvPr>
            <p:ph type="pic" sz="quarter" idx="14"/>
          </p:nvPr>
        </p:nvSpPr>
        <p:spPr>
          <a:xfrm>
            <a:off x="0" y="6406896"/>
            <a:ext cx="12192000" cy="451104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5" y="411797"/>
            <a:ext cx="10970683" cy="1158240"/>
          </a:xfrm>
        </p:spPr>
        <p:txBody>
          <a:bodyPr>
            <a:noAutofit/>
          </a:bodyPr>
          <a:lstStyle>
            <a:lvl1pPr>
              <a:defRPr sz="3700" baseline="0"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13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7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72277" y="6438117"/>
            <a:ext cx="757441" cy="338555"/>
          </a:xfrm>
          <a:prstGeom prst="rect">
            <a:avLst/>
          </a:prstGeom>
          <a:noFill/>
        </p:spPr>
        <p:txBody>
          <a:bodyPr wrap="square" lIns="91386" tIns="45718" rIns="91386" bIns="45718" rtlCol="0">
            <a:spAutoFit/>
          </a:bodyPr>
          <a:lstStyle/>
          <a:p>
            <a:pPr defTabSz="609155"/>
            <a:r>
              <a:rPr lang="en-US" sz="1600" dirty="0">
                <a:solidFill>
                  <a:prstClr val="white"/>
                </a:solidFill>
                <a:cs typeface="Neo Sans Intel"/>
              </a:rPr>
              <a:t>TSD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633712" y="6511692"/>
            <a:ext cx="0" cy="238125"/>
          </a:xfrm>
          <a:prstGeom prst="line">
            <a:avLst/>
          </a:prstGeom>
          <a:ln w="12700">
            <a:solidFill>
              <a:srgbClr val="FFC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12929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Right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237854" y="24"/>
            <a:ext cx="5954183" cy="6857999"/>
          </a:xfrm>
          <a:solidFill>
            <a:schemeClr val="bg2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19" name="Picture Placeholder 10"/>
          <p:cNvSpPr>
            <a:spLocks noGrp="1" noChangeAspect="1"/>
          </p:cNvSpPr>
          <p:nvPr>
            <p:ph type="pic" sz="quarter" idx="14"/>
          </p:nvPr>
        </p:nvSpPr>
        <p:spPr>
          <a:xfrm>
            <a:off x="0" y="6406896"/>
            <a:ext cx="12192000" cy="451104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5" y="411797"/>
            <a:ext cx="5342467" cy="1158240"/>
          </a:xfrm>
        </p:spPr>
        <p:txBody>
          <a:bodyPr>
            <a:noAutofit/>
          </a:bodyPr>
          <a:lstStyle>
            <a:lvl1pPr>
              <a:defRPr sz="3700" baseline="0"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13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5" y="1766992"/>
            <a:ext cx="5342467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72277" y="6438117"/>
            <a:ext cx="757441" cy="338555"/>
          </a:xfrm>
          <a:prstGeom prst="rect">
            <a:avLst/>
          </a:prstGeom>
          <a:noFill/>
        </p:spPr>
        <p:txBody>
          <a:bodyPr wrap="square" lIns="91386" tIns="45718" rIns="91386" bIns="45718" rtlCol="0">
            <a:spAutoFit/>
          </a:bodyPr>
          <a:lstStyle/>
          <a:p>
            <a:pPr defTabSz="609155"/>
            <a:r>
              <a:rPr lang="en-US" sz="1600" dirty="0">
                <a:solidFill>
                  <a:prstClr val="white"/>
                </a:solidFill>
                <a:cs typeface="Neo Sans Intel"/>
              </a:rPr>
              <a:t>TSD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11633712" y="6511692"/>
            <a:ext cx="0" cy="238125"/>
          </a:xfrm>
          <a:prstGeom prst="line">
            <a:avLst/>
          </a:prstGeom>
          <a:ln w="12700">
            <a:solidFill>
              <a:srgbClr val="FFC000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9039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43098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4449"/>
            <a:ext cx="10972800" cy="988747"/>
          </a:xfrm>
        </p:spPr>
        <p:txBody>
          <a:bodyPr>
            <a:normAutofit/>
          </a:bodyPr>
          <a:lstStyle>
            <a:lvl1pPr>
              <a:defRPr sz="3700" baseline="0"/>
            </a:lvl1pPr>
          </a:lstStyle>
          <a:p>
            <a:r>
              <a:rPr lang="en-US" dirty="0"/>
              <a:t>28pt Light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6" tIns="45718" rIns="91436" bIns="45718"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07491" y="1600203"/>
            <a:ext cx="10889396" cy="46265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54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155"/>
            <a:r>
              <a:rPr lang="en-US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7" y="1604435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1021" y="1257907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500">
                <a:latin typeface="Arial"/>
              </a:rPr>
              <a:t>Drag picture to placeholder or click icon to add</a:t>
            </a:r>
            <a:endParaRPr lang="en-US" sz="1500" dirty="0">
              <a:latin typeface="Arial"/>
            </a:endParaRP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6441021" y="3791864"/>
            <a:ext cx="4241497" cy="2227933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>
              <a:defRPr sz="2400">
                <a:latin typeface="Intel Clear"/>
              </a:defRPr>
            </a:lvl1pPr>
          </a:lstStyle>
          <a:p>
            <a:r>
              <a:rPr lang="en-US" sz="1500">
                <a:latin typeface="Arial"/>
              </a:rPr>
              <a:t>Drag picture to placeholder or click icon to add</a:t>
            </a:r>
            <a:endParaRPr lang="en-US" sz="1500" dirty="0">
              <a:latin typeface="Arial"/>
            </a:endParaRP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61278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White 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4" y="3681585"/>
            <a:ext cx="10960101" cy="2352783"/>
          </a:xfrm>
        </p:spPr>
        <p:txBody>
          <a:bodyPr anchor="t" anchorCtr="0"/>
          <a:lstStyle>
            <a:lvl1pPr marL="230568" indent="-230568">
              <a:defRPr sz="4800" baseline="0">
                <a:solidFill>
                  <a:schemeClr val="accent1"/>
                </a:solidFill>
                <a:latin typeface="Neo Sans Intel Light"/>
                <a:cs typeface="Neo Sans Intel Light"/>
              </a:defRPr>
            </a:lvl1pPr>
            <a:lvl2pPr marL="0" indent="0">
              <a:buFont typeface="Lucida Grande"/>
              <a:buNone/>
              <a:defRPr sz="1600">
                <a:solidFill>
                  <a:schemeClr val="accent2"/>
                </a:solidFill>
                <a:latin typeface="Neo Sans Intel Medium"/>
                <a:cs typeface="Neo Sans Intel Medium"/>
              </a:defRPr>
            </a:lvl2pPr>
            <a:lvl3pPr marL="913765" indent="-304576">
              <a:defRPr sz="1600"/>
            </a:lvl3pPr>
            <a:lvl4pPr>
              <a:defRPr sz="1500"/>
            </a:lvl4pPr>
            <a:lvl5pPr>
              <a:defRPr sz="1500"/>
            </a:lvl5pPr>
          </a:lstStyle>
          <a:p>
            <a:pPr lvl="1"/>
            <a:r>
              <a:rPr lang="en-US" dirty="0"/>
              <a:t>12 point medium subhead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2627"/>
            <a:ext cx="10972800" cy="2844173"/>
          </a:xfrm>
        </p:spPr>
        <p:txBody>
          <a:bodyPr anchor="b" anchorCtr="0"/>
          <a:lstStyle/>
          <a:p>
            <a:pPr lvl="0"/>
            <a:r>
              <a:rPr lang="en-US" dirty="0"/>
              <a:t>28pt Light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507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685824"/>
            <a:ext cx="10871200" cy="517520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4267"/>
              </a:lnSpc>
              <a:spcBef>
                <a:spcPts val="0"/>
              </a:spcBef>
              <a:buFontTx/>
              <a:buNone/>
              <a:defRPr b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85234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White Section Break"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68120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White 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4" y="3681585"/>
            <a:ext cx="10960101" cy="2352783"/>
          </a:xfrm>
        </p:spPr>
        <p:txBody>
          <a:bodyPr anchor="t" anchorCtr="0"/>
          <a:lstStyle>
            <a:lvl1pPr marL="230568" indent="-230568">
              <a:defRPr sz="4800" baseline="0">
                <a:solidFill>
                  <a:schemeClr val="accent1"/>
                </a:solidFill>
                <a:latin typeface="Neo Sans Intel Light"/>
                <a:cs typeface="Neo Sans Intel Light"/>
              </a:defRPr>
            </a:lvl1pPr>
            <a:lvl2pPr marL="0" indent="0">
              <a:buFont typeface="Lucida Grande"/>
              <a:buNone/>
              <a:defRPr sz="1600">
                <a:solidFill>
                  <a:schemeClr val="accent2"/>
                </a:solidFill>
                <a:latin typeface="Neo Sans Intel Medium"/>
                <a:cs typeface="Neo Sans Intel Medium"/>
              </a:defRPr>
            </a:lvl2pPr>
            <a:lvl3pPr marL="913765" indent="-304576">
              <a:defRPr sz="1600"/>
            </a:lvl3pPr>
            <a:lvl4pPr>
              <a:defRPr sz="1500"/>
            </a:lvl4pPr>
            <a:lvl5pPr>
              <a:defRPr sz="1500"/>
            </a:lvl5pPr>
          </a:lstStyle>
          <a:p>
            <a:pPr lvl="1"/>
            <a:r>
              <a:rPr lang="en-US" dirty="0"/>
              <a:t>12 point medium subhead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2627"/>
            <a:ext cx="10972800" cy="2844173"/>
          </a:xfrm>
        </p:spPr>
        <p:txBody>
          <a:bodyPr anchor="b" anchorCtr="0"/>
          <a:lstStyle/>
          <a:p>
            <a:pPr lvl="0"/>
            <a:r>
              <a:rPr lang="en-US" dirty="0"/>
              <a:t>28pt Light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0062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44449"/>
            <a:ext cx="10972800" cy="988747"/>
          </a:xfrm>
        </p:spPr>
        <p:txBody>
          <a:bodyPr>
            <a:normAutofit/>
          </a:bodyPr>
          <a:lstStyle>
            <a:lvl1pPr algn="ctr">
              <a:defRPr sz="3700" baseline="0"/>
            </a:lvl1pPr>
          </a:lstStyle>
          <a:p>
            <a:r>
              <a:rPr lang="en-US" dirty="0"/>
              <a:t>28pt medium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386" tIns="45718" rIns="91386" bIns="45718"/>
          <a:lstStyle/>
          <a:p>
            <a:pPr defTabSz="609155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91386" tIns="45718" rIns="91386" bIns="45718"/>
          <a:lstStyle/>
          <a:p>
            <a:pPr defTabSz="609155"/>
            <a:r>
              <a:rPr lang="en-US">
                <a:solidFill>
                  <a:prstClr val="black"/>
                </a:solidFill>
              </a:rPr>
              <a:t>Intel Confidential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607491" y="1600203"/>
            <a:ext cx="10889396" cy="46265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8871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White Brea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4" y="3681585"/>
            <a:ext cx="10960101" cy="2352783"/>
          </a:xfrm>
        </p:spPr>
        <p:txBody>
          <a:bodyPr anchor="t" anchorCtr="0"/>
          <a:lstStyle>
            <a:lvl1pPr marL="230568" indent="-230568">
              <a:defRPr sz="4800" baseline="0">
                <a:solidFill>
                  <a:schemeClr val="accent1"/>
                </a:solidFill>
                <a:latin typeface="Neo Sans Intel Light"/>
                <a:cs typeface="Neo Sans Intel Light"/>
              </a:defRPr>
            </a:lvl1pPr>
            <a:lvl2pPr marL="0" indent="0">
              <a:buFont typeface="Lucida Grande"/>
              <a:buNone/>
              <a:defRPr sz="1600">
                <a:solidFill>
                  <a:schemeClr val="accent2"/>
                </a:solidFill>
                <a:latin typeface="Neo Sans Intel Medium"/>
                <a:cs typeface="Neo Sans Intel Medium"/>
              </a:defRPr>
            </a:lvl2pPr>
            <a:lvl3pPr marL="913765" indent="-304576">
              <a:defRPr sz="1600"/>
            </a:lvl3pPr>
            <a:lvl4pPr>
              <a:defRPr sz="1500"/>
            </a:lvl4pPr>
            <a:lvl5pPr>
              <a:defRPr sz="1500"/>
            </a:lvl5pPr>
          </a:lstStyle>
          <a:p>
            <a:pPr lvl="1"/>
            <a:r>
              <a:rPr lang="en-US" dirty="0"/>
              <a:t>12 point medium subhead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682627"/>
            <a:ext cx="10972800" cy="2844173"/>
          </a:xfrm>
        </p:spPr>
        <p:txBody>
          <a:bodyPr anchor="b" anchorCtr="0"/>
          <a:lstStyle/>
          <a:p>
            <a:pPr lvl="0"/>
            <a:r>
              <a:rPr lang="en-US" dirty="0"/>
              <a:t>28pt Light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2387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5" y="1604444"/>
            <a:ext cx="10970683" cy="4567767"/>
          </a:xfrm>
        </p:spPr>
        <p:txBody>
          <a:bodyPr/>
          <a:lstStyle>
            <a:lvl2pPr>
              <a:defRPr sz="2400"/>
            </a:lvl2pPr>
            <a:lvl3pPr>
              <a:defRPr sz="2400"/>
            </a:lvl3pPr>
            <a:lvl4pPr>
              <a:defRPr sz="2100"/>
            </a:lvl4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2059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07485" y="1604444"/>
            <a:ext cx="10970683" cy="4567767"/>
          </a:xfrm>
        </p:spPr>
        <p:txBody>
          <a:bodyPr/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5462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5" y="411797"/>
            <a:ext cx="10970683" cy="11582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Intel Confidential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7" y="1604443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43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9144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Intel 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045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7" y="1604435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5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8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6393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27043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32520"/>
            <a:ext cx="3860800" cy="365125"/>
          </a:xfrm>
          <a:prstGeom prst="rect">
            <a:avLst/>
          </a:prstGeom>
        </p:spPr>
        <p:txBody>
          <a:bodyPr lIns="107276" tIns="53637" rIns="107276" bIns="53637"/>
          <a:lstStyle/>
          <a:p>
            <a:r>
              <a:rPr lang="en-US"/>
              <a:t>Intel Confidential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  <a:prstGeom prst="rect">
            <a:avLst/>
          </a:prstGeom>
        </p:spPr>
        <p:txBody>
          <a:bodyPr lIns="107276" tIns="53637" rIns="107276" bIns="53637"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5" y="1604439"/>
            <a:ext cx="10970683" cy="4567767"/>
          </a:xfrm>
          <a:prstGeom prst="rect">
            <a:avLst/>
          </a:prstGeom>
        </p:spPr>
        <p:txBody>
          <a:bodyPr lIns="107276" tIns="53637" rIns="107276" bIns="53637"/>
          <a:lstStyle>
            <a:lvl1pPr>
              <a:defRPr>
                <a:solidFill>
                  <a:srgbClr val="0071C5"/>
                </a:solidFill>
              </a:defRPr>
            </a:lvl1pPr>
            <a:lvl2pPr>
              <a:defRPr sz="2100"/>
            </a:lvl2pPr>
            <a:lvl3pPr>
              <a:defRPr sz="2100"/>
            </a:lvl3pPr>
            <a:lvl4pPr>
              <a:defRPr sz="1900"/>
            </a:lvl4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14919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Large 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 hasCustomPrompt="1"/>
          </p:nvPr>
        </p:nvSpPr>
        <p:spPr>
          <a:xfrm>
            <a:off x="607485" y="1604441"/>
            <a:ext cx="10970683" cy="4567767"/>
          </a:xfrm>
        </p:spPr>
        <p:txBody>
          <a:bodyPr/>
          <a:lstStyle>
            <a:lvl2pPr>
              <a:defRPr sz="2400"/>
            </a:lvl2pPr>
            <a:lvl3pPr>
              <a:defRPr sz="2400"/>
            </a:lvl3pPr>
            <a:lvl4pPr>
              <a:defRPr sz="2100"/>
            </a:lvl4pPr>
          </a:lstStyle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18pt Intel Clear bullet one</a:t>
            </a:r>
          </a:p>
          <a:p>
            <a:pPr lvl="2"/>
            <a:r>
              <a:rPr lang="en-US" dirty="0"/>
              <a:t>18pt Intel Clear sub-bullet</a:t>
            </a:r>
          </a:p>
          <a:p>
            <a:pPr lvl="3"/>
            <a:r>
              <a:rPr lang="en-US" dirty="0"/>
              <a:t>16pt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95995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607485" y="1604441"/>
            <a:ext cx="10970683" cy="4567767"/>
          </a:xfrm>
        </p:spPr>
        <p:txBody>
          <a:bodyPr/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180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7485" y="411797"/>
            <a:ext cx="10970683" cy="115824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err="1"/>
              <a:t>28pt</a:t>
            </a:r>
            <a:r>
              <a:rPr lang="en-US" dirty="0"/>
              <a:t> Intel Clear Light Headline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7" y="1604439"/>
            <a:ext cx="5342468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sz="half" idx="13" hasCustomPrompt="1"/>
          </p:nvPr>
        </p:nvSpPr>
        <p:spPr>
          <a:xfrm>
            <a:off x="6237817" y="1604439"/>
            <a:ext cx="5340352" cy="4567767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8393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10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Attrib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7487" y="1604437"/>
            <a:ext cx="10970684" cy="4567767"/>
          </a:xfrm>
        </p:spPr>
        <p:txBody>
          <a:bodyPr anchor="ctr" anchorCtr="0"/>
          <a:lstStyle>
            <a:lvl1pPr marL="253982" indent="-253982">
              <a:defRPr sz="4800" b="1" baseline="0">
                <a:solidFill>
                  <a:schemeClr val="accent2"/>
                </a:solidFill>
                <a:latin typeface="+mn-lt"/>
                <a:cs typeface="Intel Clear"/>
              </a:defRPr>
            </a:lvl1pPr>
            <a:lvl2pPr marL="556643" indent="-300543">
              <a:buFont typeface="Intel Clear" pitchFamily="34" charset="0"/>
              <a:buChar char="–"/>
              <a:defRPr sz="1600" baseline="0">
                <a:latin typeface="+mn-lt"/>
                <a:cs typeface="Intel Clear" panose="020B0604020203020204" pitchFamily="34" charset="0"/>
              </a:defRPr>
            </a:lvl2pPr>
            <a:lvl3pPr marL="914332" indent="-304776">
              <a:buFont typeface="Intel Clear" pitchFamily="34" charset="0"/>
              <a:buChar char="–"/>
              <a:defRPr sz="1600">
                <a:latin typeface="+mn-lt"/>
              </a:defRPr>
            </a:lvl3pPr>
            <a:lvl4pPr>
              <a:buFont typeface="Intel Clear" pitchFamily="34" charset="0"/>
              <a:buChar char="–"/>
              <a:defRPr sz="1500">
                <a:latin typeface="+mn-lt"/>
              </a:defRPr>
            </a:lvl4pPr>
            <a:lvl5pPr>
              <a:buFont typeface="Intel Clear" pitchFamily="34" charset="0"/>
              <a:buChar char="–"/>
              <a:defRPr sz="1500">
                <a:latin typeface="+mn-lt"/>
              </a:defRPr>
            </a:lvl5pPr>
          </a:lstStyle>
          <a:p>
            <a:pPr lvl="0"/>
            <a:r>
              <a:rPr lang="en-US" dirty="0"/>
              <a:t>“36pt Intel Clear Bold Text”</a:t>
            </a:r>
          </a:p>
          <a:p>
            <a:pPr lvl="1"/>
            <a:r>
              <a:rPr lang="en-US" dirty="0" err="1"/>
              <a:t>12pt</a:t>
            </a:r>
            <a:r>
              <a:rPr lang="en-US" dirty="0"/>
              <a:t> Attribution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155"/>
            <a:r>
              <a:rPr lang="en-US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34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12192000" cy="6358467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432516"/>
            <a:ext cx="3860800" cy="365125"/>
          </a:xfrm>
        </p:spPr>
        <p:txBody>
          <a:bodyPr/>
          <a:lstStyle/>
          <a:p>
            <a:pPr defTabSz="609155"/>
            <a:r>
              <a:rPr lang="en-US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38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Bottom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32175"/>
            <a:ext cx="12192000" cy="2926292"/>
          </a:xfrm>
          <a:solidFill>
            <a:schemeClr val="bg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609555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baseline="0"/>
            </a:lvl1pPr>
          </a:lstStyle>
          <a:p>
            <a:r>
              <a:rPr lang="en-US" dirty="0"/>
              <a:t>Insert photo here. Drag picture to placeholder or click icon to add.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432516"/>
            <a:ext cx="3860800" cy="365125"/>
          </a:xfrm>
        </p:spPr>
        <p:txBody>
          <a:bodyPr/>
          <a:lstStyle/>
          <a:p>
            <a:pPr defTabSz="609155"/>
            <a:r>
              <a:rPr lang="en-US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7487" y="1604433"/>
            <a:ext cx="5342468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5" hasCustomPrompt="1"/>
          </p:nvPr>
        </p:nvSpPr>
        <p:spPr>
          <a:xfrm>
            <a:off x="6237817" y="1604433"/>
            <a:ext cx="5340352" cy="1745720"/>
          </a:xfrm>
        </p:spPr>
        <p:txBody>
          <a:bodyPr vert="horz" lIns="0" tIns="0" rIns="0" bIns="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sz="19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marR="0" lvl="0" fontAlgn="auto">
              <a:lnSpc>
                <a:spcPct val="100000"/>
              </a:lnSpc>
              <a:buClrTx/>
              <a:buSzTx/>
              <a:tabLst/>
            </a:pPr>
            <a:r>
              <a:rPr lang="en-US" dirty="0"/>
              <a:t>18pt Intel Clear body text</a:t>
            </a:r>
          </a:p>
          <a:p>
            <a:pPr marR="0" lvl="1" fontAlgn="auto">
              <a:lnSpc>
                <a:spcPct val="100000"/>
              </a:lnSpc>
              <a:spcAft>
                <a:spcPts val="0"/>
              </a:spcAft>
              <a:buClrTx/>
              <a:buSzTx/>
              <a:tabLst/>
            </a:pPr>
            <a:r>
              <a:rPr lang="en-US" dirty="0"/>
              <a:t>16pt Intel Clear bullet one</a:t>
            </a:r>
          </a:p>
          <a:p>
            <a:pPr lvl="2"/>
            <a:r>
              <a:rPr lang="en-US" dirty="0" err="1"/>
              <a:t>14pt</a:t>
            </a:r>
            <a:r>
              <a:rPr lang="en-US" dirty="0"/>
              <a:t> Intel Clear third level</a:t>
            </a:r>
          </a:p>
          <a:p>
            <a:pPr lvl="3"/>
            <a:r>
              <a:rPr lang="en-US" dirty="0" err="1"/>
              <a:t>12pt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12pt</a:t>
            </a:r>
            <a:r>
              <a:rPr lang="en-US" dirty="0"/>
              <a:t> Intel Clear fifth level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45984" y="6634397"/>
            <a:ext cx="246221" cy="328295"/>
          </a:xfrm>
          <a:prstGeom prst="rect">
            <a:avLst/>
          </a:prstGeom>
          <a:noFill/>
        </p:spPr>
        <p:txBody>
          <a:bodyPr wrap="none" lIns="121912" tIns="60956" rIns="121912" bIns="60956" rtlCol="0">
            <a:spAutoFit/>
          </a:bodyPr>
          <a:lstStyle/>
          <a:p>
            <a:endParaRPr lang="en-US" sz="1300" dirty="0">
              <a:solidFill>
                <a:srgbClr val="003C71"/>
              </a:solidFill>
              <a:latin typeface="Intel Clear"/>
              <a:cs typeface="Intel Clear"/>
            </a:endParaRPr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607484" y="411797"/>
            <a:ext cx="10972800" cy="1158240"/>
          </a:xfrm>
        </p:spPr>
        <p:txBody>
          <a:bodyPr/>
          <a:lstStyle>
            <a:lvl1pPr>
              <a:defRPr b="0" i="0" baseline="0">
                <a:solidFill>
                  <a:srgbClr val="003C71"/>
                </a:solidFill>
                <a:latin typeface="Intel Clear"/>
                <a:cs typeface="Intel Clear"/>
              </a:defRPr>
            </a:lvl1pPr>
          </a:lstStyle>
          <a:p>
            <a:r>
              <a:rPr lang="en-US" dirty="0"/>
              <a:t>28pt Intel Clear Headline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249200" y="6658985"/>
            <a:ext cx="2844800" cy="181688"/>
          </a:xfrm>
          <a:prstGeom prst="rect">
            <a:avLst/>
          </a:prstGeom>
        </p:spPr>
        <p:txBody>
          <a:bodyPr/>
          <a:lstStyle>
            <a:lvl1pPr algn="r">
              <a:defRPr sz="700"/>
            </a:lvl1pPr>
          </a:lstStyle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173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2116" y="6345936"/>
            <a:ext cx="12192000" cy="512064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50000">
                <a:schemeClr val="accent2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2" tIns="60956" rIns="121912" bIns="60956"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Intel Clear"/>
            </a:endParaRPr>
          </a:p>
        </p:txBody>
      </p:sp>
      <p:pic>
        <p:nvPicPr>
          <p:cNvPr id="11" name="Picture 2" descr="\\.psf\Home\Desktop\Intel.png"/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556" y="6440789"/>
            <a:ext cx="485781" cy="32017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11624738" y="6432680"/>
            <a:ext cx="3175" cy="316992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7484" y="413507"/>
            <a:ext cx="10972800" cy="11582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28pt Intel Clear Headline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7485" y="1604437"/>
            <a:ext cx="10970683" cy="4567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18pt Intel Clear body text</a:t>
            </a:r>
          </a:p>
          <a:p>
            <a:pPr lvl="1"/>
            <a:r>
              <a:rPr lang="en-US" dirty="0"/>
              <a:t>16pt Intel Clear bullet one</a:t>
            </a:r>
          </a:p>
          <a:p>
            <a:pPr lvl="2"/>
            <a:r>
              <a:rPr lang="en-US" dirty="0"/>
              <a:t>16pt Intel Clear sub-bullet</a:t>
            </a:r>
          </a:p>
          <a:p>
            <a:pPr lvl="3"/>
            <a:r>
              <a:rPr lang="en-US" dirty="0" err="1"/>
              <a:t>14pt</a:t>
            </a:r>
            <a:r>
              <a:rPr lang="en-US" dirty="0"/>
              <a:t> Intel Clear fourth level</a:t>
            </a:r>
          </a:p>
          <a:p>
            <a:pPr lvl="4"/>
            <a:r>
              <a:rPr lang="en-US" dirty="0" err="1"/>
              <a:t>14pt</a:t>
            </a:r>
            <a:r>
              <a:rPr lang="en-US" dirty="0"/>
              <a:t> Intel Clear 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432516"/>
            <a:ext cx="3860800" cy="365125"/>
          </a:xfrm>
          <a:prstGeom prst="rect">
            <a:avLst/>
          </a:prstGeom>
        </p:spPr>
        <p:txBody>
          <a:bodyPr vert="horz" lIns="121912" tIns="60956" rIns="121912" bIns="60956" rtlCol="0" anchor="ctr"/>
          <a:lstStyle>
            <a:lvl1pPr algn="ctr"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defTabSz="609155"/>
            <a:r>
              <a:rPr lang="en-US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  <a:endParaRPr lang="en-US" dirty="0">
              <a:solidFill>
                <a:prstClr val="black">
                  <a:tint val="75000"/>
                </a:prstClr>
              </a:solidFill>
              <a:latin typeface="Intel Clear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5372" y="6475940"/>
            <a:ext cx="2289089" cy="2462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600" dirty="0">
                <a:solidFill>
                  <a:prstClr val="white"/>
                </a:solidFill>
                <a:latin typeface="Intel Clear"/>
                <a:cs typeface="Intel Clear"/>
              </a:rPr>
              <a:t>Internet of Things Group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281833" y="6480490"/>
            <a:ext cx="910168" cy="276999"/>
          </a:xfrm>
          <a:prstGeom prst="rect">
            <a:avLst/>
          </a:prstGeom>
          <a:noFill/>
        </p:spPr>
        <p:txBody>
          <a:bodyPr wrap="square" lIns="91386" tIns="45718" rIns="91386" bIns="45718" rtlCol="0">
            <a:spAutoFit/>
          </a:bodyPr>
          <a:lstStyle/>
          <a:p>
            <a:pPr algn="r" defTabSz="609155"/>
            <a:r>
              <a:rPr lang="en-US" sz="1200" dirty="0">
                <a:solidFill>
                  <a:prstClr val="white"/>
                </a:solidFill>
                <a:latin typeface="Intel Clear"/>
                <a:cs typeface="Neo Sans Intel"/>
              </a:rPr>
              <a:t>TSD</a:t>
            </a:r>
          </a:p>
        </p:txBody>
      </p:sp>
    </p:spTree>
    <p:extLst>
      <p:ext uri="{BB962C8B-B14F-4D97-AF65-F5344CB8AC3E}">
        <p14:creationId xmlns:p14="http://schemas.microsoft.com/office/powerpoint/2010/main" val="359919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9" r:id="rId1"/>
    <p:sldLayoutId id="2147483930" r:id="rId2"/>
    <p:sldLayoutId id="2147483931" r:id="rId3"/>
    <p:sldLayoutId id="2147483932" r:id="rId4"/>
    <p:sldLayoutId id="2147483933" r:id="rId5"/>
    <p:sldLayoutId id="2147483934" r:id="rId6"/>
    <p:sldLayoutId id="2147483935" r:id="rId7"/>
    <p:sldLayoutId id="2147483936" r:id="rId8"/>
    <p:sldLayoutId id="2147483937" r:id="rId9"/>
    <p:sldLayoutId id="2147483938" r:id="rId10"/>
    <p:sldLayoutId id="2147483939" r:id="rId11"/>
    <p:sldLayoutId id="2147483940" r:id="rId12"/>
    <p:sldLayoutId id="2147483941" r:id="rId13"/>
    <p:sldLayoutId id="2147483942" r:id="rId14"/>
    <p:sldLayoutId id="2147483943" r:id="rId15"/>
    <p:sldLayoutId id="2147483944" r:id="rId16"/>
    <p:sldLayoutId id="2147483945" r:id="rId17"/>
    <p:sldLayoutId id="2147483946" r:id="rId18"/>
    <p:sldLayoutId id="2147483947" r:id="rId19"/>
    <p:sldLayoutId id="2147483950" r:id="rId20"/>
    <p:sldLayoutId id="2147483951" r:id="rId21"/>
    <p:sldLayoutId id="2147483952" r:id="rId22"/>
    <p:sldLayoutId id="2147483953" r:id="rId23"/>
    <p:sldLayoutId id="2147483954" r:id="rId24"/>
    <p:sldLayoutId id="2147483955" r:id="rId25"/>
    <p:sldLayoutId id="2147483956" r:id="rId26"/>
    <p:sldLayoutId id="2147483957" r:id="rId27"/>
    <p:sldLayoutId id="2147483959" r:id="rId28"/>
    <p:sldLayoutId id="2147483960" r:id="rId29"/>
    <p:sldLayoutId id="2147483961" r:id="rId30"/>
    <p:sldLayoutId id="2147483962" r:id="rId31"/>
    <p:sldLayoutId id="2147483963" r:id="rId32"/>
    <p:sldLayoutId id="2147483967" r:id="rId33"/>
    <p:sldLayoutId id="2147483968" r:id="rId34"/>
    <p:sldLayoutId id="2147483969" r:id="rId35"/>
    <p:sldLayoutId id="2147483974" r:id="rId36"/>
    <p:sldLayoutId id="2147483975" r:id="rId37"/>
    <p:sldLayoutId id="2147483979" r:id="rId38"/>
    <p:sldLayoutId id="2147483980" r:id="rId39"/>
    <p:sldLayoutId id="2147483981" r:id="rId40"/>
    <p:sldLayoutId id="2147483985" r:id="rId41"/>
    <p:sldLayoutId id="2147483917" r:id="rId42"/>
    <p:sldLayoutId id="2147483918" r:id="rId43"/>
    <p:sldLayoutId id="2147483694" r:id="rId44"/>
    <p:sldLayoutId id="2147483696" r:id="rId45"/>
    <p:sldLayoutId id="2147483697" r:id="rId46"/>
    <p:sldLayoutId id="2147483698" r:id="rId47"/>
    <p:sldLayoutId id="2147483703" r:id="rId48"/>
    <p:sldLayoutId id="2147483705" r:id="rId49"/>
    <p:sldLayoutId id="2147483706" r:id="rId50"/>
    <p:sldLayoutId id="2147483708" r:id="rId51"/>
    <p:sldLayoutId id="2147483709" r:id="rId52"/>
    <p:sldLayoutId id="2147483712" r:id="rId53"/>
    <p:sldLayoutId id="2147483714" r:id="rId54"/>
    <p:sldLayoutId id="2147483715" r:id="rId55"/>
    <p:sldLayoutId id="2147483842" r:id="rId56"/>
    <p:sldLayoutId id="2147483843" r:id="rId57"/>
    <p:sldLayoutId id="2147483844" r:id="rId58"/>
    <p:sldLayoutId id="2147483853" r:id="rId59"/>
    <p:sldLayoutId id="2147483855" r:id="rId60"/>
    <p:sldLayoutId id="2147483891" r:id="rId61"/>
    <p:sldLayoutId id="2147483877" r:id="rId62"/>
    <p:sldLayoutId id="2147483878" r:id="rId63"/>
    <p:sldLayoutId id="2147483879" r:id="rId64"/>
    <p:sldLayoutId id="2147483888" r:id="rId65"/>
  </p:sldLayoutIdLst>
  <p:hf hdr="0" dt="0"/>
  <p:txStyles>
    <p:titleStyle>
      <a:lvl1pPr algn="l" defTabSz="609555" rtl="0" eaLnBrk="1" latinLnBrk="0" hangingPunct="1">
        <a:lnSpc>
          <a:spcPct val="100000"/>
        </a:lnSpc>
        <a:spcBef>
          <a:spcPct val="0"/>
        </a:spcBef>
        <a:buNone/>
        <a:defRPr sz="3700" b="0" i="0" kern="1200" spc="0" baseline="0">
          <a:solidFill>
            <a:srgbClr val="003C71"/>
          </a:solidFill>
          <a:latin typeface="Intel Clear"/>
          <a:ea typeface="Intel Clear"/>
          <a:cs typeface="Intel Clear"/>
        </a:defRPr>
      </a:lvl1pPr>
    </p:titleStyle>
    <p:bodyStyle>
      <a:lvl1pPr marL="0" indent="0" algn="l" defTabSz="609555" rtl="0" eaLnBrk="1" latinLnBrk="0" hangingPunct="1">
        <a:spcBef>
          <a:spcPts val="1600"/>
        </a:spcBef>
        <a:spcAft>
          <a:spcPts val="0"/>
        </a:spcAft>
        <a:buFont typeface="Wingdings" panose="05000000000000000000" pitchFamily="2" charset="2"/>
        <a:buNone/>
        <a:defRPr sz="2400" b="0" kern="1200">
          <a:solidFill>
            <a:srgbClr val="0071C5"/>
          </a:solidFill>
          <a:latin typeface="+mn-lt"/>
          <a:ea typeface="+mn-ea"/>
          <a:cs typeface="Intel Clear" panose="020B0604020203020204" pitchFamily="34" charset="0"/>
        </a:defRPr>
      </a:lvl1pPr>
      <a:lvl2pPr marL="300543" indent="-300543" algn="l" defTabSz="609555" rtl="0" eaLnBrk="1" latinLnBrk="0" hangingPunct="1">
        <a:spcBef>
          <a:spcPts val="1600"/>
        </a:spcBef>
        <a:buFont typeface="Wingdings" charset="2"/>
        <a:buChar char="§"/>
        <a:defRPr sz="2100" kern="1200" baseline="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2pPr>
      <a:lvl3pPr marL="761944" indent="-304776" algn="l" defTabSz="609555" rtl="0" eaLnBrk="1" latinLnBrk="0" hangingPunct="1">
        <a:spcBef>
          <a:spcPts val="1067"/>
        </a:spcBef>
        <a:buFont typeface="Intel Clear" panose="020B0604020203020204" pitchFamily="34" charset="0"/>
        <a:buChar char="–"/>
        <a:defRPr sz="21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3pPr>
      <a:lvl4pPr marL="1293188" indent="-304776" algn="l" defTabSz="609555" rtl="0" eaLnBrk="1" latinLnBrk="0" hangingPunct="1">
        <a:spcBef>
          <a:spcPct val="20000"/>
        </a:spcBef>
        <a:buFont typeface="Arial"/>
        <a:buChar char="–"/>
        <a:defRPr sz="19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4pPr>
      <a:lvl5pPr marL="1758819" indent="-304776" algn="l" defTabSz="609555" rtl="0" eaLnBrk="1" latinLnBrk="0" hangingPunct="1">
        <a:spcBef>
          <a:spcPct val="20000"/>
        </a:spcBef>
        <a:buFont typeface="Intel Clear" panose="020B0604020203020204" pitchFamily="34" charset="0"/>
        <a:buChar char="–"/>
        <a:defRPr sz="1900" kern="1200">
          <a:solidFill>
            <a:srgbClr val="003C71"/>
          </a:solidFill>
          <a:latin typeface="+mn-lt"/>
          <a:ea typeface="+mn-ea"/>
          <a:cs typeface="Intel Clear" panose="020B0604020203020204" pitchFamily="34" charset="0"/>
        </a:defRPr>
      </a:lvl5pPr>
      <a:lvl6pPr marL="3352548" indent="-304776" algn="l" defTabSz="60955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104" indent="-304776" algn="l" defTabSz="60955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658" indent="-304776" algn="l" defTabSz="60955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212" indent="-304776" algn="l" defTabSz="609555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5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1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64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18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72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327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80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435" algn="l" defTabSz="60955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GSTREAMER </a:t>
            </a:r>
            <a:r>
              <a:rPr lang="en-US" altLang="ko-KR" dirty="0" smtClean="0"/>
              <a:t>PLUGIN INTERACTIVE</a:t>
            </a:r>
            <a:endParaRPr lang="ko-KR" alt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/>
              <a:t>Maria </a:t>
            </a:r>
            <a:r>
              <a:rPr lang="en-US" altLang="ko-KR" dirty="0" err="1"/>
              <a:t>Joo</a:t>
            </a:r>
            <a:r>
              <a:rPr lang="en-US" altLang="ko-KR" dirty="0"/>
              <a:t> – TSD/GT/KOR</a:t>
            </a:r>
          </a:p>
        </p:txBody>
      </p:sp>
    </p:spTree>
    <p:extLst>
      <p:ext uri="{BB962C8B-B14F-4D97-AF65-F5344CB8AC3E}">
        <p14:creationId xmlns:p14="http://schemas.microsoft.com/office/powerpoint/2010/main" val="345362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10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64647" y="439736"/>
            <a:ext cx="10972800" cy="1158240"/>
          </a:xfrm>
        </p:spPr>
        <p:txBody>
          <a:bodyPr/>
          <a:lstStyle/>
          <a:p>
            <a:r>
              <a:rPr lang="en-US" b="1" dirty="0" err="1"/>
              <a:t>Gstreamer</a:t>
            </a:r>
            <a:r>
              <a:rPr lang="en-US" b="1" dirty="0"/>
              <a:t> </a:t>
            </a:r>
            <a:r>
              <a:rPr lang="en-US" b="1" dirty="0" smtClean="0"/>
              <a:t>State </a:t>
            </a:r>
            <a:r>
              <a:rPr lang="en-US" b="1" dirty="0" err="1" smtClean="0"/>
              <a:t>Change_Upstream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355614" y="1597976"/>
            <a:ext cx="2160000" cy="612000"/>
            <a:chOff x="8414471" y="4865519"/>
            <a:chExt cx="2382788" cy="612000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8" name="Ellipse 3"/>
            <p:cNvSpPr/>
            <p:nvPr/>
          </p:nvSpPr>
          <p:spPr bwMode="auto">
            <a:xfrm>
              <a:off x="8417865" y="4865519"/>
              <a:ext cx="2376000" cy="612000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" name="Textfeld 5"/>
            <p:cNvSpPr txBox="1">
              <a:spLocks noChangeArrowheads="1"/>
            </p:cNvSpPr>
            <p:nvPr/>
          </p:nvSpPr>
          <p:spPr bwMode="auto">
            <a:xfrm>
              <a:off x="8414471" y="5002242"/>
              <a:ext cx="238278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ko-KR" sz="1600" dirty="0"/>
                <a:t>NULL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507485" y="1597976"/>
            <a:ext cx="2160000" cy="612000"/>
            <a:chOff x="8414471" y="4865519"/>
            <a:chExt cx="2382788" cy="612000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14" name="Ellipse 3"/>
            <p:cNvSpPr/>
            <p:nvPr/>
          </p:nvSpPr>
          <p:spPr bwMode="auto">
            <a:xfrm>
              <a:off x="8417865" y="4865519"/>
              <a:ext cx="2376000" cy="612000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" name="Textfeld 5"/>
            <p:cNvSpPr txBox="1">
              <a:spLocks noChangeArrowheads="1"/>
            </p:cNvSpPr>
            <p:nvPr/>
          </p:nvSpPr>
          <p:spPr bwMode="auto">
            <a:xfrm>
              <a:off x="8414471" y="5002242"/>
              <a:ext cx="238278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ko-KR" sz="1600" dirty="0"/>
                <a:t>READY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659356" y="1597976"/>
            <a:ext cx="2160000" cy="612000"/>
            <a:chOff x="8414471" y="4865519"/>
            <a:chExt cx="2382788" cy="612000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20" name="Ellipse 3"/>
            <p:cNvSpPr/>
            <p:nvPr/>
          </p:nvSpPr>
          <p:spPr bwMode="auto">
            <a:xfrm>
              <a:off x="8417865" y="4865519"/>
              <a:ext cx="2376000" cy="612000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" name="Textfeld 5"/>
            <p:cNvSpPr txBox="1">
              <a:spLocks noChangeArrowheads="1"/>
            </p:cNvSpPr>
            <p:nvPr/>
          </p:nvSpPr>
          <p:spPr bwMode="auto">
            <a:xfrm>
              <a:off x="8414471" y="5002242"/>
              <a:ext cx="238278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ko-KR" sz="1600" dirty="0"/>
                <a:t>PAUSED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811228" y="1597976"/>
            <a:ext cx="2160000" cy="612000"/>
            <a:chOff x="8414471" y="4865519"/>
            <a:chExt cx="2382788" cy="612000"/>
          </a:xfrm>
          <a:solidFill>
            <a:schemeClr val="bg2">
              <a:lumMod val="20000"/>
              <a:lumOff val="80000"/>
            </a:schemeClr>
          </a:solidFill>
        </p:grpSpPr>
        <p:sp>
          <p:nvSpPr>
            <p:cNvPr id="23" name="Ellipse 3"/>
            <p:cNvSpPr/>
            <p:nvPr/>
          </p:nvSpPr>
          <p:spPr bwMode="auto">
            <a:xfrm>
              <a:off x="8417865" y="4865519"/>
              <a:ext cx="2376000" cy="612000"/>
            </a:xfrm>
            <a:prstGeom prst="ellipse">
              <a:avLst/>
            </a:prstGeom>
            <a:grp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4" name="Textfeld 5"/>
            <p:cNvSpPr txBox="1">
              <a:spLocks noChangeArrowheads="1"/>
            </p:cNvSpPr>
            <p:nvPr/>
          </p:nvSpPr>
          <p:spPr bwMode="auto">
            <a:xfrm>
              <a:off x="8414471" y="5002242"/>
              <a:ext cx="238278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ko-KR" sz="1600" dirty="0"/>
                <a:t>PLAYING</a:t>
              </a:r>
            </a:p>
          </p:txBody>
        </p:sp>
      </p:grpSp>
      <p:sp>
        <p:nvSpPr>
          <p:cNvPr id="25" name="Curved Down Arrow 24"/>
          <p:cNvSpPr/>
          <p:nvPr/>
        </p:nvSpPr>
        <p:spPr>
          <a:xfrm>
            <a:off x="2229231" y="1391506"/>
            <a:ext cx="1584000" cy="288000"/>
          </a:xfrm>
          <a:prstGeom prst="curvedDownArrow">
            <a:avLst>
              <a:gd name="adj1" fmla="val 22139"/>
              <a:gd name="adj2" fmla="val 50000"/>
              <a:gd name="adj3" fmla="val 25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Curved Down Arrow 26"/>
          <p:cNvSpPr/>
          <p:nvPr/>
        </p:nvSpPr>
        <p:spPr>
          <a:xfrm>
            <a:off x="5444434" y="1391506"/>
            <a:ext cx="1584000" cy="288000"/>
          </a:xfrm>
          <a:prstGeom prst="curvedDownArrow">
            <a:avLst>
              <a:gd name="adj1" fmla="val 22139"/>
              <a:gd name="adj2" fmla="val 50000"/>
              <a:gd name="adj3" fmla="val 25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9" name="Curved Down Arrow 28"/>
          <p:cNvSpPr/>
          <p:nvPr/>
        </p:nvSpPr>
        <p:spPr>
          <a:xfrm>
            <a:off x="8562941" y="1391506"/>
            <a:ext cx="1584000" cy="288000"/>
          </a:xfrm>
          <a:prstGeom prst="curvedDownArrow">
            <a:avLst>
              <a:gd name="adj1" fmla="val 22139"/>
              <a:gd name="adj2" fmla="val 50000"/>
              <a:gd name="adj3" fmla="val 25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Right Arrow 30"/>
          <p:cNvSpPr/>
          <p:nvPr/>
        </p:nvSpPr>
        <p:spPr>
          <a:xfrm rot="16200000">
            <a:off x="2685988" y="1588253"/>
            <a:ext cx="561213" cy="1309069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Rounded Rectangle 31"/>
          <p:cNvSpPr/>
          <p:nvPr/>
        </p:nvSpPr>
        <p:spPr>
          <a:xfrm>
            <a:off x="355615" y="2523394"/>
            <a:ext cx="3369999" cy="2974053"/>
          </a:xfrm>
          <a:prstGeom prst="roundRect">
            <a:avLst>
              <a:gd name="adj" fmla="val 5981"/>
            </a:avLst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07942" y="2683031"/>
            <a:ext cx="2377947" cy="4015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altLang="ko-KR" sz="1800" b="1" dirty="0"/>
              <a:t>NULL </a:t>
            </a:r>
            <a:r>
              <a:rPr lang="ko-KR" altLang="en-US" sz="1800" b="1" dirty="0"/>
              <a:t>→ </a:t>
            </a:r>
            <a:r>
              <a:rPr lang="en-US" altLang="ko-KR" sz="1800" b="1" dirty="0"/>
              <a:t>READY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sz="1600" dirty="0"/>
              <a:t>Check availability of resource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sz="1600" dirty="0"/>
              <a:t>Elements open </a:t>
            </a:r>
            <a:r>
              <a:rPr lang="en-US" altLang="ko-KR" sz="1600" dirty="0" smtClean="0"/>
              <a:t>device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sz="1600" dirty="0"/>
              <a:t>Pads are activated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sz="1600" dirty="0"/>
          </a:p>
        </p:txBody>
      </p:sp>
      <p:sp>
        <p:nvSpPr>
          <p:cNvPr id="34" name="Right Arrow 33"/>
          <p:cNvSpPr/>
          <p:nvPr/>
        </p:nvSpPr>
        <p:spPr>
          <a:xfrm rot="16200000">
            <a:off x="5855530" y="1614605"/>
            <a:ext cx="561213" cy="1309069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ounded Rectangle 37"/>
          <p:cNvSpPr/>
          <p:nvPr/>
        </p:nvSpPr>
        <p:spPr>
          <a:xfrm>
            <a:off x="507965" y="3791211"/>
            <a:ext cx="3068214" cy="1593828"/>
          </a:xfrm>
          <a:prstGeom prst="roundRect">
            <a:avLst>
              <a:gd name="adj" fmla="val 5981"/>
            </a:avLst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176148" y="3916071"/>
            <a:ext cx="1731849" cy="56668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/>
              <a:t>Element</a:t>
            </a:r>
            <a:endParaRPr lang="ko-KR" altLang="en-US" sz="1800" b="1" dirty="0"/>
          </a:p>
        </p:txBody>
      </p:sp>
      <p:sp>
        <p:nvSpPr>
          <p:cNvPr id="40" name="Rounded Rectangle 39"/>
          <p:cNvSpPr/>
          <p:nvPr/>
        </p:nvSpPr>
        <p:spPr>
          <a:xfrm>
            <a:off x="568050" y="4333734"/>
            <a:ext cx="1116000" cy="792000"/>
          </a:xfrm>
          <a:prstGeom prst="roundRect">
            <a:avLst>
              <a:gd name="adj" fmla="val 5981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ounded Rectangle 40"/>
          <p:cNvSpPr/>
          <p:nvPr/>
        </p:nvSpPr>
        <p:spPr>
          <a:xfrm>
            <a:off x="2355465" y="4333734"/>
            <a:ext cx="1116000" cy="792000"/>
          </a:xfrm>
          <a:prstGeom prst="roundRect">
            <a:avLst>
              <a:gd name="adj" fmla="val 5981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260126" y="4476080"/>
            <a:ext cx="1731849" cy="56668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/>
              <a:t>Sink</a:t>
            </a:r>
          </a:p>
          <a:p>
            <a:pPr algn="ctr"/>
            <a:r>
              <a:rPr lang="en-US" altLang="ko-KR" sz="1800" b="1" dirty="0"/>
              <a:t>Pad</a:t>
            </a:r>
            <a:endParaRPr lang="ko-KR" altLang="en-US" sz="18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2047541" y="4474098"/>
            <a:ext cx="1731849" cy="56668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 err="1"/>
              <a:t>Src</a:t>
            </a:r>
            <a:endParaRPr lang="en-US" altLang="ko-KR" sz="1800" b="1" dirty="0"/>
          </a:p>
          <a:p>
            <a:pPr algn="ctr"/>
            <a:r>
              <a:rPr lang="en-US" altLang="ko-KR" sz="1800" b="1" dirty="0"/>
              <a:t>Pad</a:t>
            </a:r>
            <a:endParaRPr lang="ko-KR" altLang="en-US" sz="1800" b="1" dirty="0"/>
          </a:p>
        </p:txBody>
      </p:sp>
      <p:sp>
        <p:nvSpPr>
          <p:cNvPr id="44" name="Rounded Rectangle 43"/>
          <p:cNvSpPr/>
          <p:nvPr/>
        </p:nvSpPr>
        <p:spPr>
          <a:xfrm>
            <a:off x="3877941" y="2549746"/>
            <a:ext cx="3413843" cy="3324098"/>
          </a:xfrm>
          <a:prstGeom prst="roundRect">
            <a:avLst>
              <a:gd name="adj" fmla="val 5981"/>
            </a:avLst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4030268" y="2709383"/>
            <a:ext cx="2377947" cy="4015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altLang="ko-KR" sz="1800" b="1" dirty="0"/>
              <a:t>READY </a:t>
            </a:r>
            <a:r>
              <a:rPr lang="ko-KR" altLang="en-US" sz="1800" b="1" dirty="0"/>
              <a:t>→ </a:t>
            </a:r>
            <a:r>
              <a:rPr lang="en-US" altLang="ko-KR" sz="1800" b="1" dirty="0" smtClean="0"/>
              <a:t>PAUSED</a:t>
            </a:r>
            <a:endParaRPr lang="en-US" altLang="ko-KR" sz="1600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sz="1600" dirty="0"/>
              <a:t>Streaming threads are started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sz="1600" dirty="0" err="1" smtClean="0"/>
              <a:t>running_time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= </a:t>
            </a:r>
            <a:r>
              <a:rPr lang="en-US" altLang="ko-KR" sz="1600" dirty="0" smtClean="0"/>
              <a:t>0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sz="1600" dirty="0" smtClean="0"/>
              <a:t>Link every elements</a:t>
            </a:r>
            <a:endParaRPr lang="en-US" altLang="ko-KR" sz="1600" dirty="0"/>
          </a:p>
        </p:txBody>
      </p:sp>
      <p:sp>
        <p:nvSpPr>
          <p:cNvPr id="57" name="Right Arrow 56"/>
          <p:cNvSpPr/>
          <p:nvPr/>
        </p:nvSpPr>
        <p:spPr>
          <a:xfrm rot="16200000">
            <a:off x="9057144" y="1625045"/>
            <a:ext cx="561213" cy="1309069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Rounded Rectangle 60"/>
          <p:cNvSpPr/>
          <p:nvPr/>
        </p:nvSpPr>
        <p:spPr>
          <a:xfrm>
            <a:off x="7434202" y="2548950"/>
            <a:ext cx="4303245" cy="3324098"/>
          </a:xfrm>
          <a:prstGeom prst="roundRect">
            <a:avLst>
              <a:gd name="adj" fmla="val 5981"/>
            </a:avLst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7586529" y="2708587"/>
            <a:ext cx="2377947" cy="4015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altLang="ko-KR" sz="1800" b="1" dirty="0" smtClean="0"/>
              <a:t>PAUSED </a:t>
            </a:r>
            <a:r>
              <a:rPr lang="ko-KR" altLang="en-US" sz="1800" b="1" dirty="0"/>
              <a:t>→ </a:t>
            </a:r>
            <a:r>
              <a:rPr lang="en-US" altLang="ko-KR" sz="1800" b="1" dirty="0" smtClean="0"/>
              <a:t>PLAYING</a:t>
            </a:r>
            <a:endParaRPr lang="en-US" altLang="ko-KR" sz="1800" b="1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sz="1600" dirty="0" smtClean="0"/>
              <a:t>Select a clock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sz="1600" dirty="0" smtClean="0"/>
              <a:t>Calculate </a:t>
            </a:r>
            <a:r>
              <a:rPr lang="en-US" altLang="ko-KR" sz="1600" dirty="0" err="1" smtClean="0"/>
              <a:t>base_time</a:t>
            </a:r>
            <a:r>
              <a:rPr lang="en-US" altLang="ko-KR" sz="1600" dirty="0" smtClean="0"/>
              <a:t> using </a:t>
            </a:r>
            <a:r>
              <a:rPr lang="en-US" altLang="ko-KR" sz="1600" dirty="0" err="1" smtClean="0"/>
              <a:t>running_time</a:t>
            </a:r>
            <a:endParaRPr lang="en-US" altLang="ko-KR" sz="1600" dirty="0" smtClean="0"/>
          </a:p>
          <a:p>
            <a:pPr marL="342900" indent="-342900">
              <a:buFont typeface="+mj-ea"/>
              <a:buAutoNum type="circleNumDbPlain"/>
            </a:pPr>
            <a:r>
              <a:rPr lang="en-US" altLang="ko-KR" sz="1600" dirty="0" smtClean="0"/>
              <a:t>Calculate latency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112779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11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64647" y="439736"/>
            <a:ext cx="10972800" cy="1158240"/>
          </a:xfrm>
        </p:spPr>
        <p:txBody>
          <a:bodyPr/>
          <a:lstStyle/>
          <a:p>
            <a:r>
              <a:rPr lang="en-US" b="1" dirty="0" err="1"/>
              <a:t>Gstreamer</a:t>
            </a:r>
            <a:r>
              <a:rPr lang="en-US" b="1" dirty="0"/>
              <a:t> </a:t>
            </a:r>
            <a:r>
              <a:rPr lang="en-US" b="1" dirty="0" smtClean="0"/>
              <a:t>State </a:t>
            </a:r>
            <a:r>
              <a:rPr lang="en-US" b="1" dirty="0" err="1" smtClean="0"/>
              <a:t>Change_Before</a:t>
            </a:r>
            <a:r>
              <a:rPr lang="en-US" b="1" dirty="0" smtClean="0"/>
              <a:t> NULL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0" name="Rounded Rectangle 79"/>
          <p:cNvSpPr/>
          <p:nvPr/>
        </p:nvSpPr>
        <p:spPr>
          <a:xfrm>
            <a:off x="3107167" y="4039589"/>
            <a:ext cx="1656000" cy="1620000"/>
          </a:xfrm>
          <a:prstGeom prst="roundRect">
            <a:avLst>
              <a:gd name="adj" fmla="val 5981"/>
            </a:avLst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3499939" y="4109850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 smtClean="0"/>
              <a:t>demuxer</a:t>
            </a:r>
            <a:endParaRPr lang="ko-KR" altLang="en-US" sz="1800" b="1" dirty="0"/>
          </a:p>
        </p:txBody>
      </p:sp>
      <p:sp>
        <p:nvSpPr>
          <p:cNvPr id="77" name="Rounded Rectangle 76"/>
          <p:cNvSpPr/>
          <p:nvPr/>
        </p:nvSpPr>
        <p:spPr>
          <a:xfrm>
            <a:off x="5176843" y="4039589"/>
            <a:ext cx="1656000" cy="1620000"/>
          </a:xfrm>
          <a:prstGeom prst="roundRect">
            <a:avLst>
              <a:gd name="adj" fmla="val 5981"/>
            </a:avLst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5569615" y="4109850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 smtClean="0"/>
              <a:t>decoder</a:t>
            </a:r>
            <a:endParaRPr lang="ko-KR" altLang="en-US" sz="1800" b="1" dirty="0"/>
          </a:p>
        </p:txBody>
      </p:sp>
      <p:sp>
        <p:nvSpPr>
          <p:cNvPr id="74" name="Rounded Rectangle 73"/>
          <p:cNvSpPr/>
          <p:nvPr/>
        </p:nvSpPr>
        <p:spPr>
          <a:xfrm>
            <a:off x="7246519" y="4039589"/>
            <a:ext cx="1656000" cy="1620000"/>
          </a:xfrm>
          <a:prstGeom prst="roundRect">
            <a:avLst>
              <a:gd name="adj" fmla="val 5981"/>
            </a:avLst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7639291" y="4109850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 err="1" smtClean="0"/>
              <a:t>videoconvert</a:t>
            </a:r>
            <a:endParaRPr lang="ko-KR" altLang="en-US" sz="1800" b="1" dirty="0"/>
          </a:p>
        </p:txBody>
      </p:sp>
      <p:sp>
        <p:nvSpPr>
          <p:cNvPr id="71" name="Rounded Rectangle 70"/>
          <p:cNvSpPr/>
          <p:nvPr/>
        </p:nvSpPr>
        <p:spPr>
          <a:xfrm>
            <a:off x="9316193" y="4039589"/>
            <a:ext cx="1656000" cy="1620000"/>
          </a:xfrm>
          <a:prstGeom prst="roundRect">
            <a:avLst>
              <a:gd name="adj" fmla="val 5981"/>
            </a:avLst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9708965" y="4109850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 err="1" smtClean="0"/>
              <a:t>videosink</a:t>
            </a:r>
            <a:endParaRPr lang="ko-KR" altLang="en-US" sz="1800" b="1" dirty="0"/>
          </a:p>
        </p:txBody>
      </p:sp>
      <p:sp>
        <p:nvSpPr>
          <p:cNvPr id="68" name="Right Arrow 106">
            <a:extLst>
              <a:ext uri="{FF2B5EF4-FFF2-40B4-BE49-F238E27FC236}">
                <a16:creationId xmlns="" xmlns:a16="http://schemas.microsoft.com/office/drawing/2014/main" id="{CFA4DA4D-68DE-4D7E-920D-E94C9DED8E99}"/>
              </a:ext>
            </a:extLst>
          </p:cNvPr>
          <p:cNvSpPr/>
          <p:nvPr/>
        </p:nvSpPr>
        <p:spPr>
          <a:xfrm flipV="1">
            <a:off x="8929357" y="4828446"/>
            <a:ext cx="360000" cy="216000"/>
          </a:xfrm>
          <a:prstGeom prst="rightArrow">
            <a:avLst>
              <a:gd name="adj1" fmla="val 23795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ounded Rectangle 47"/>
          <p:cNvSpPr/>
          <p:nvPr/>
        </p:nvSpPr>
        <p:spPr>
          <a:xfrm>
            <a:off x="1003224" y="4045660"/>
            <a:ext cx="1656000" cy="1620000"/>
          </a:xfrm>
          <a:prstGeom prst="roundRect">
            <a:avLst>
              <a:gd name="adj" fmla="val 5981"/>
            </a:avLst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395996" y="4115921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 smtClean="0"/>
              <a:t>file-</a:t>
            </a:r>
            <a:r>
              <a:rPr lang="en-US" altLang="ko-KR" sz="1800" b="1" dirty="0" err="1" smtClean="0"/>
              <a:t>src</a:t>
            </a:r>
            <a:endParaRPr lang="ko-KR" altLang="en-US" sz="1800" b="1" dirty="0"/>
          </a:p>
        </p:txBody>
      </p:sp>
      <p:sp>
        <p:nvSpPr>
          <p:cNvPr id="58" name="Right Arrow 106">
            <a:extLst>
              <a:ext uri="{FF2B5EF4-FFF2-40B4-BE49-F238E27FC236}">
                <a16:creationId xmlns="" xmlns:a16="http://schemas.microsoft.com/office/drawing/2014/main" id="{CFA4DA4D-68DE-4D7E-920D-E94C9DED8E99}"/>
              </a:ext>
            </a:extLst>
          </p:cNvPr>
          <p:cNvSpPr/>
          <p:nvPr/>
        </p:nvSpPr>
        <p:spPr>
          <a:xfrm flipV="1">
            <a:off x="2686062" y="4834517"/>
            <a:ext cx="360000" cy="216000"/>
          </a:xfrm>
          <a:prstGeom prst="rightArrow">
            <a:avLst>
              <a:gd name="adj1" fmla="val 23795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2087870" y="4809971"/>
            <a:ext cx="513125" cy="376106"/>
            <a:chOff x="1990951" y="4238670"/>
            <a:chExt cx="513125" cy="644945"/>
          </a:xfrm>
        </p:grpSpPr>
        <p:sp>
          <p:nvSpPr>
            <p:cNvPr id="87" name="Rounded Rectangle 86"/>
            <p:cNvSpPr/>
            <p:nvPr/>
          </p:nvSpPr>
          <p:spPr>
            <a:xfrm>
              <a:off x="1990951" y="4238670"/>
              <a:ext cx="513125" cy="547832"/>
            </a:xfrm>
            <a:prstGeom prst="roundRect">
              <a:avLst>
                <a:gd name="adj" fmla="val 5981"/>
              </a:avLst>
            </a:prstGeom>
            <a:pattFill prst="solidDmn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38100">
              <a:solidFill>
                <a:schemeClr val="accent4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047542" y="4316930"/>
              <a:ext cx="399944" cy="566685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400" b="1" dirty="0" err="1" smtClean="0"/>
                <a:t>Src</a:t>
              </a:r>
              <a:endParaRPr lang="ko-KR" altLang="en-US" sz="1400" b="1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3177496" y="4832790"/>
            <a:ext cx="513125" cy="376106"/>
            <a:chOff x="1990951" y="4238670"/>
            <a:chExt cx="513125" cy="644945"/>
          </a:xfrm>
        </p:grpSpPr>
        <p:sp>
          <p:nvSpPr>
            <p:cNvPr id="90" name="Rounded Rectangle 89"/>
            <p:cNvSpPr/>
            <p:nvPr/>
          </p:nvSpPr>
          <p:spPr>
            <a:xfrm>
              <a:off x="1990951" y="4238670"/>
              <a:ext cx="513125" cy="547832"/>
            </a:xfrm>
            <a:prstGeom prst="roundRect">
              <a:avLst>
                <a:gd name="adj" fmla="val 5981"/>
              </a:avLst>
            </a:prstGeom>
            <a:pattFill prst="solidDmn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38100">
              <a:solidFill>
                <a:schemeClr val="accent4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2047542" y="4316930"/>
              <a:ext cx="399944" cy="566685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400" b="1" dirty="0" smtClean="0"/>
                <a:t>Sink</a:t>
              </a:r>
              <a:endParaRPr lang="ko-KR" altLang="en-US" sz="1400" b="1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4196266" y="4832790"/>
            <a:ext cx="513125" cy="376106"/>
            <a:chOff x="1990951" y="4238670"/>
            <a:chExt cx="513125" cy="644945"/>
          </a:xfrm>
        </p:grpSpPr>
        <p:sp>
          <p:nvSpPr>
            <p:cNvPr id="94" name="Rounded Rectangle 93"/>
            <p:cNvSpPr/>
            <p:nvPr/>
          </p:nvSpPr>
          <p:spPr>
            <a:xfrm>
              <a:off x="1990951" y="4238670"/>
              <a:ext cx="513125" cy="547832"/>
            </a:xfrm>
            <a:prstGeom prst="roundRect">
              <a:avLst>
                <a:gd name="adj" fmla="val 5981"/>
              </a:avLst>
            </a:prstGeom>
            <a:pattFill prst="solidDmn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38100">
              <a:solidFill>
                <a:schemeClr val="accent4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047542" y="4316930"/>
              <a:ext cx="399944" cy="566685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400" b="1" dirty="0" err="1" smtClean="0"/>
                <a:t>Src</a:t>
              </a:r>
              <a:endParaRPr lang="ko-KR" altLang="en-US" sz="1400" b="1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5233620" y="4834457"/>
            <a:ext cx="513125" cy="376106"/>
            <a:chOff x="1990951" y="4238670"/>
            <a:chExt cx="513125" cy="644945"/>
          </a:xfrm>
        </p:grpSpPr>
        <p:sp>
          <p:nvSpPr>
            <p:cNvPr id="97" name="Rounded Rectangle 96"/>
            <p:cNvSpPr/>
            <p:nvPr/>
          </p:nvSpPr>
          <p:spPr>
            <a:xfrm>
              <a:off x="1990951" y="4238670"/>
              <a:ext cx="513125" cy="547832"/>
            </a:xfrm>
            <a:prstGeom prst="roundRect">
              <a:avLst>
                <a:gd name="adj" fmla="val 5981"/>
              </a:avLst>
            </a:prstGeom>
            <a:pattFill prst="solidDmn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38100">
              <a:solidFill>
                <a:schemeClr val="accent4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2047542" y="4316930"/>
              <a:ext cx="399944" cy="566685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400" b="1" dirty="0" smtClean="0"/>
                <a:t>Sink</a:t>
              </a:r>
              <a:endParaRPr lang="ko-KR" altLang="en-US" sz="1400" b="1" dirty="0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6252390" y="4834457"/>
            <a:ext cx="513125" cy="376106"/>
            <a:chOff x="1990951" y="4238670"/>
            <a:chExt cx="513125" cy="644945"/>
          </a:xfrm>
        </p:grpSpPr>
        <p:sp>
          <p:nvSpPr>
            <p:cNvPr id="100" name="Rounded Rectangle 99"/>
            <p:cNvSpPr/>
            <p:nvPr/>
          </p:nvSpPr>
          <p:spPr>
            <a:xfrm>
              <a:off x="1990951" y="4238670"/>
              <a:ext cx="513125" cy="547832"/>
            </a:xfrm>
            <a:prstGeom prst="roundRect">
              <a:avLst>
                <a:gd name="adj" fmla="val 5981"/>
              </a:avLst>
            </a:prstGeom>
            <a:pattFill prst="solidDmn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38100">
              <a:solidFill>
                <a:schemeClr val="accent4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047542" y="4316930"/>
              <a:ext cx="399944" cy="566685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400" b="1" dirty="0" err="1" smtClean="0"/>
                <a:t>Src</a:t>
              </a:r>
              <a:endParaRPr lang="ko-KR" altLang="en-US" sz="1400" b="1" dirty="0"/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306284" y="4809971"/>
            <a:ext cx="513125" cy="376106"/>
            <a:chOff x="1990951" y="4238670"/>
            <a:chExt cx="513125" cy="644945"/>
          </a:xfrm>
        </p:grpSpPr>
        <p:sp>
          <p:nvSpPr>
            <p:cNvPr id="103" name="Rounded Rectangle 102"/>
            <p:cNvSpPr/>
            <p:nvPr/>
          </p:nvSpPr>
          <p:spPr>
            <a:xfrm>
              <a:off x="1990951" y="4238670"/>
              <a:ext cx="513125" cy="547832"/>
            </a:xfrm>
            <a:prstGeom prst="roundRect">
              <a:avLst>
                <a:gd name="adj" fmla="val 5981"/>
              </a:avLst>
            </a:prstGeom>
            <a:pattFill prst="solidDmn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38100">
              <a:solidFill>
                <a:schemeClr val="accent4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047542" y="4316930"/>
              <a:ext cx="399944" cy="566685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400" b="1" dirty="0" smtClean="0"/>
                <a:t>Sink</a:t>
              </a:r>
              <a:endParaRPr lang="ko-KR" altLang="en-US" sz="1400" b="1" dirty="0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8325054" y="4809971"/>
            <a:ext cx="513125" cy="376106"/>
            <a:chOff x="1990951" y="4238670"/>
            <a:chExt cx="513125" cy="644945"/>
          </a:xfrm>
        </p:grpSpPr>
        <p:sp>
          <p:nvSpPr>
            <p:cNvPr id="106" name="Rounded Rectangle 105"/>
            <p:cNvSpPr/>
            <p:nvPr/>
          </p:nvSpPr>
          <p:spPr>
            <a:xfrm>
              <a:off x="1990951" y="4238670"/>
              <a:ext cx="513125" cy="547832"/>
            </a:xfrm>
            <a:prstGeom prst="roundRect">
              <a:avLst>
                <a:gd name="adj" fmla="val 5981"/>
              </a:avLst>
            </a:prstGeom>
            <a:pattFill prst="solidDmn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38100">
              <a:solidFill>
                <a:schemeClr val="accent4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047542" y="4316930"/>
              <a:ext cx="399944" cy="566685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400" b="1" dirty="0" err="1" smtClean="0"/>
                <a:t>Src</a:t>
              </a:r>
              <a:endParaRPr lang="ko-KR" altLang="en-US" sz="1400" b="1" dirty="0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9384472" y="4803884"/>
            <a:ext cx="513125" cy="376106"/>
            <a:chOff x="1990951" y="4238670"/>
            <a:chExt cx="513125" cy="644945"/>
          </a:xfrm>
        </p:grpSpPr>
        <p:sp>
          <p:nvSpPr>
            <p:cNvPr id="109" name="Rounded Rectangle 108"/>
            <p:cNvSpPr/>
            <p:nvPr/>
          </p:nvSpPr>
          <p:spPr>
            <a:xfrm>
              <a:off x="1990951" y="4238670"/>
              <a:ext cx="513125" cy="547832"/>
            </a:xfrm>
            <a:prstGeom prst="roundRect">
              <a:avLst>
                <a:gd name="adj" fmla="val 5981"/>
              </a:avLst>
            </a:prstGeom>
            <a:pattFill prst="solidDmnd">
              <a:fgClr>
                <a:schemeClr val="accent1">
                  <a:lumMod val="20000"/>
                  <a:lumOff val="80000"/>
                </a:schemeClr>
              </a:fgClr>
              <a:bgClr>
                <a:schemeClr val="bg1"/>
              </a:bgClr>
            </a:pattFill>
            <a:ln w="38100">
              <a:solidFill>
                <a:schemeClr val="accent4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047542" y="4316930"/>
              <a:ext cx="399944" cy="566685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400" b="1" dirty="0" smtClean="0"/>
                <a:t>Sink</a:t>
              </a:r>
              <a:endParaRPr lang="ko-KR" altLang="en-US" sz="1400" b="1" dirty="0"/>
            </a:p>
          </p:txBody>
        </p:sp>
      </p:grpSp>
      <p:sp>
        <p:nvSpPr>
          <p:cNvPr id="119" name="Right Arrow 106">
            <a:extLst>
              <a:ext uri="{FF2B5EF4-FFF2-40B4-BE49-F238E27FC236}">
                <a16:creationId xmlns="" xmlns:a16="http://schemas.microsoft.com/office/drawing/2014/main" id="{CFA4DA4D-68DE-4D7E-920D-E94C9DED8E99}"/>
              </a:ext>
            </a:extLst>
          </p:cNvPr>
          <p:cNvSpPr/>
          <p:nvPr/>
        </p:nvSpPr>
        <p:spPr>
          <a:xfrm flipV="1">
            <a:off x="4797698" y="4869359"/>
            <a:ext cx="360000" cy="216000"/>
          </a:xfrm>
          <a:prstGeom prst="rightArrow">
            <a:avLst>
              <a:gd name="adj1" fmla="val 23795"/>
              <a:gd name="adj2" fmla="val 50000"/>
            </a:avLst>
          </a:prstGeom>
          <a:pattFill prst="lt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Right Arrow 106">
            <a:extLst>
              <a:ext uri="{FF2B5EF4-FFF2-40B4-BE49-F238E27FC236}">
                <a16:creationId xmlns="" xmlns:a16="http://schemas.microsoft.com/office/drawing/2014/main" id="{CFA4DA4D-68DE-4D7E-920D-E94C9DED8E99}"/>
              </a:ext>
            </a:extLst>
          </p:cNvPr>
          <p:cNvSpPr/>
          <p:nvPr/>
        </p:nvSpPr>
        <p:spPr>
          <a:xfrm flipV="1">
            <a:off x="6877295" y="4878428"/>
            <a:ext cx="360000" cy="216000"/>
          </a:xfrm>
          <a:prstGeom prst="rightArrow">
            <a:avLst>
              <a:gd name="adj1" fmla="val 23795"/>
              <a:gd name="adj2" fmla="val 50000"/>
            </a:avLst>
          </a:prstGeom>
          <a:pattFill prst="lt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TextBox 124"/>
          <p:cNvSpPr txBox="1"/>
          <p:nvPr/>
        </p:nvSpPr>
        <p:spPr>
          <a:xfrm>
            <a:off x="1395996" y="5345181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dirty="0" smtClean="0"/>
              <a:t>set file location</a:t>
            </a:r>
            <a:endParaRPr lang="ko-KR" altLang="en-US" sz="1800" dirty="0"/>
          </a:p>
        </p:txBody>
      </p:sp>
      <p:grpSp>
        <p:nvGrpSpPr>
          <p:cNvPr id="169" name="Group 168"/>
          <p:cNvGrpSpPr/>
          <p:nvPr/>
        </p:nvGrpSpPr>
        <p:grpSpPr>
          <a:xfrm>
            <a:off x="543381" y="1042446"/>
            <a:ext cx="2357437" cy="307777"/>
            <a:chOff x="776524" y="1499558"/>
            <a:chExt cx="2357437" cy="307777"/>
          </a:xfrm>
        </p:grpSpPr>
        <p:sp>
          <p:nvSpPr>
            <p:cNvPr id="170" name="모서리가 둥근 직사각형 39"/>
            <p:cNvSpPr/>
            <p:nvPr/>
          </p:nvSpPr>
          <p:spPr>
            <a:xfrm>
              <a:off x="875242" y="1499558"/>
              <a:ext cx="2160000" cy="30777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76524" y="1529874"/>
              <a:ext cx="2357437" cy="277461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 smtClean="0">
                  <a:solidFill>
                    <a:srgbClr val="003C71"/>
                  </a:solidFill>
                </a:rPr>
                <a:t>Before NULL</a:t>
              </a:r>
              <a:endParaRPr lang="ko-KR" altLang="en-US" sz="1800" dirty="0" smtClean="0">
                <a:solidFill>
                  <a:srgbClr val="003C71"/>
                </a:solidFill>
              </a:endParaRPr>
            </a:p>
          </p:txBody>
        </p:sp>
      </p:grpSp>
      <p:sp>
        <p:nvSpPr>
          <p:cNvPr id="92" name="Right Arrow 106">
            <a:extLst>
              <a:ext uri="{FF2B5EF4-FFF2-40B4-BE49-F238E27FC236}">
                <a16:creationId xmlns="" xmlns:a16="http://schemas.microsoft.com/office/drawing/2014/main" id="{CFA4DA4D-68DE-4D7E-920D-E94C9DED8E99}"/>
              </a:ext>
            </a:extLst>
          </p:cNvPr>
          <p:cNvSpPr/>
          <p:nvPr/>
        </p:nvSpPr>
        <p:spPr>
          <a:xfrm flipV="1">
            <a:off x="6179725" y="1478380"/>
            <a:ext cx="360000" cy="216000"/>
          </a:xfrm>
          <a:prstGeom prst="rightArrow">
            <a:avLst>
              <a:gd name="adj1" fmla="val 23795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6651828" y="1478380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altLang="ko-KR" sz="1400" b="1" dirty="0" smtClean="0"/>
              <a:t>Element are linked</a:t>
            </a:r>
            <a:endParaRPr lang="ko-KR" altLang="en-US" sz="1400" b="1" dirty="0"/>
          </a:p>
        </p:txBody>
      </p:sp>
      <p:sp>
        <p:nvSpPr>
          <p:cNvPr id="117" name="Right Arrow 106">
            <a:extLst>
              <a:ext uri="{FF2B5EF4-FFF2-40B4-BE49-F238E27FC236}">
                <a16:creationId xmlns="" xmlns:a16="http://schemas.microsoft.com/office/drawing/2014/main" id="{CFA4DA4D-68DE-4D7E-920D-E94C9DED8E99}"/>
              </a:ext>
            </a:extLst>
          </p:cNvPr>
          <p:cNvSpPr/>
          <p:nvPr/>
        </p:nvSpPr>
        <p:spPr>
          <a:xfrm flipV="1">
            <a:off x="6179725" y="1927559"/>
            <a:ext cx="360000" cy="216000"/>
          </a:xfrm>
          <a:prstGeom prst="rightArrow">
            <a:avLst>
              <a:gd name="adj1" fmla="val 23795"/>
              <a:gd name="adj2" fmla="val 50000"/>
            </a:avLst>
          </a:prstGeom>
          <a:pattFill prst="lt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TextBox 117"/>
          <p:cNvSpPr txBox="1"/>
          <p:nvPr/>
        </p:nvSpPr>
        <p:spPr>
          <a:xfrm>
            <a:off x="6651827" y="1943433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altLang="ko-KR" sz="1400" b="1" dirty="0" smtClean="0"/>
              <a:t>Elements are unlinked</a:t>
            </a:r>
            <a:endParaRPr lang="ko-KR" altLang="en-US" sz="1400" b="1" dirty="0"/>
          </a:p>
        </p:txBody>
      </p:sp>
      <p:sp>
        <p:nvSpPr>
          <p:cNvPr id="122" name="Rounded Rectangle 121"/>
          <p:cNvSpPr/>
          <p:nvPr/>
        </p:nvSpPr>
        <p:spPr>
          <a:xfrm>
            <a:off x="9012914" y="1426643"/>
            <a:ext cx="513125" cy="319474"/>
          </a:xfrm>
          <a:prstGeom prst="roundRect">
            <a:avLst>
              <a:gd name="adj" fmla="val 5981"/>
            </a:avLst>
          </a:prstGeom>
          <a:pattFill prst="solidDmnd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 w="381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Rounded Rectangle 123"/>
          <p:cNvSpPr/>
          <p:nvPr/>
        </p:nvSpPr>
        <p:spPr>
          <a:xfrm>
            <a:off x="9012913" y="1900486"/>
            <a:ext cx="513125" cy="319474"/>
          </a:xfrm>
          <a:prstGeom prst="roundRect">
            <a:avLst>
              <a:gd name="adj" fmla="val 5981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TextBox 125"/>
          <p:cNvSpPr txBox="1"/>
          <p:nvPr/>
        </p:nvSpPr>
        <p:spPr>
          <a:xfrm>
            <a:off x="9705255" y="1478380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altLang="ko-KR" sz="1400" b="1" dirty="0" smtClean="0"/>
              <a:t>Deactivated Pad</a:t>
            </a:r>
            <a:endParaRPr lang="ko-KR" altLang="en-US" sz="1400" b="1" dirty="0"/>
          </a:p>
        </p:txBody>
      </p:sp>
      <p:sp>
        <p:nvSpPr>
          <p:cNvPr id="127" name="TextBox 126"/>
          <p:cNvSpPr txBox="1"/>
          <p:nvPr/>
        </p:nvSpPr>
        <p:spPr>
          <a:xfrm>
            <a:off x="9705254" y="1943433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altLang="ko-KR" sz="1400" b="1" dirty="0" smtClean="0"/>
              <a:t>Activated Pad</a:t>
            </a:r>
            <a:endParaRPr lang="ko-KR" altLang="en-US" sz="1400" b="1" dirty="0"/>
          </a:p>
        </p:txBody>
      </p:sp>
      <p:sp>
        <p:nvSpPr>
          <p:cNvPr id="128" name="TextBox 127"/>
          <p:cNvSpPr txBox="1"/>
          <p:nvPr/>
        </p:nvSpPr>
        <p:spPr>
          <a:xfrm>
            <a:off x="5804870" y="3216184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2000" b="1" dirty="0"/>
              <a:t>gst-launch-1.0 </a:t>
            </a:r>
            <a:r>
              <a:rPr lang="en-US" altLang="ko-KR" sz="2000" b="1" dirty="0" err="1"/>
              <a:t>filesrc</a:t>
            </a:r>
            <a:r>
              <a:rPr lang="en-US" altLang="ko-KR" sz="2000" b="1" dirty="0"/>
              <a:t> location</a:t>
            </a:r>
            <a:r>
              <a:rPr lang="en-US" altLang="ko-KR" sz="2000" b="1" dirty="0" smtClean="0"/>
              <a:t>=/w.mp4 </a:t>
            </a:r>
            <a:r>
              <a:rPr lang="en-US" altLang="ko-KR" sz="2000" b="1" dirty="0"/>
              <a:t>! </a:t>
            </a:r>
            <a:r>
              <a:rPr lang="en-US" altLang="ko-KR" sz="2000" b="1" dirty="0" err="1" smtClean="0"/>
              <a:t>qtdemux</a:t>
            </a:r>
            <a:r>
              <a:rPr lang="en-US" altLang="ko-KR" sz="2000" b="1" dirty="0" smtClean="0"/>
              <a:t> ! </a:t>
            </a:r>
            <a:r>
              <a:rPr lang="en-US" altLang="ko-KR" sz="2000" b="1" dirty="0" err="1" smtClean="0"/>
              <a:t>decodebin</a:t>
            </a:r>
            <a:r>
              <a:rPr lang="en-US" altLang="ko-KR" sz="2000" b="1" dirty="0" smtClean="0"/>
              <a:t> </a:t>
            </a:r>
            <a:r>
              <a:rPr lang="en-US" altLang="ko-KR" sz="2000" b="1" dirty="0"/>
              <a:t>! </a:t>
            </a:r>
            <a:r>
              <a:rPr lang="en-US" altLang="ko-KR" sz="2000" b="1" dirty="0" err="1" smtClean="0"/>
              <a:t>videoconvert</a:t>
            </a:r>
            <a:r>
              <a:rPr lang="en-US" altLang="ko-KR" sz="2000" b="1" dirty="0" smtClean="0"/>
              <a:t> ! </a:t>
            </a:r>
            <a:r>
              <a:rPr lang="en-US" altLang="ko-KR" sz="2000" b="1" dirty="0" err="1" smtClean="0"/>
              <a:t>autovideosink</a:t>
            </a:r>
            <a:endParaRPr lang="ko-KR" altLang="en-US" sz="20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398206" y="2949300"/>
            <a:ext cx="11194026" cy="871459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Rounded Rectangle 128"/>
          <p:cNvSpPr/>
          <p:nvPr/>
        </p:nvSpPr>
        <p:spPr>
          <a:xfrm>
            <a:off x="9012913" y="2437695"/>
            <a:ext cx="513125" cy="319474"/>
          </a:xfrm>
          <a:prstGeom prst="roundRect">
            <a:avLst>
              <a:gd name="adj" fmla="val 5981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9705254" y="2480642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altLang="ko-KR" sz="1400" b="1" dirty="0" smtClean="0"/>
              <a:t>Working Pad</a:t>
            </a:r>
            <a:endParaRPr lang="ko-KR" altLang="en-US" sz="1400" b="1" dirty="0"/>
          </a:p>
        </p:txBody>
      </p:sp>
      <p:sp>
        <p:nvSpPr>
          <p:cNvPr id="139" name="TextBox 138"/>
          <p:cNvSpPr txBox="1"/>
          <p:nvPr/>
        </p:nvSpPr>
        <p:spPr>
          <a:xfrm>
            <a:off x="3161971" y="1438538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altLang="ko-KR" sz="1600" b="1" i="1" u="sng" dirty="0" smtClean="0"/>
              <a:t>element </a:t>
            </a:r>
            <a:r>
              <a:rPr lang="en-US" altLang="ko-KR" sz="1600" b="1" dirty="0" smtClean="0"/>
              <a:t>: defined element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3161970" y="1948150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altLang="ko-KR" sz="1600" b="1" dirty="0" smtClean="0"/>
              <a:t>element : working element</a:t>
            </a:r>
          </a:p>
        </p:txBody>
      </p:sp>
    </p:spTree>
    <p:extLst>
      <p:ext uri="{BB962C8B-B14F-4D97-AF65-F5344CB8AC3E}">
        <p14:creationId xmlns:p14="http://schemas.microsoft.com/office/powerpoint/2010/main" val="107743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12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64647" y="439736"/>
            <a:ext cx="10972800" cy="1158240"/>
          </a:xfrm>
        </p:spPr>
        <p:txBody>
          <a:bodyPr/>
          <a:lstStyle/>
          <a:p>
            <a:r>
              <a:rPr lang="en-US" b="1" dirty="0" err="1"/>
              <a:t>Gstreamer</a:t>
            </a:r>
            <a:r>
              <a:rPr lang="en-US" b="1" dirty="0"/>
              <a:t> </a:t>
            </a:r>
            <a:r>
              <a:rPr lang="en-US" b="1" dirty="0" smtClean="0"/>
              <a:t>State </a:t>
            </a:r>
            <a:r>
              <a:rPr lang="en-US" b="1" dirty="0" err="1" smtClean="0"/>
              <a:t>Change_Before</a:t>
            </a:r>
            <a:r>
              <a:rPr lang="en-US" b="1" dirty="0" smtClean="0"/>
              <a:t> NULL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1" name="Rounded Rectangle 130"/>
          <p:cNvSpPr/>
          <p:nvPr/>
        </p:nvSpPr>
        <p:spPr>
          <a:xfrm>
            <a:off x="3040174" y="1597976"/>
            <a:ext cx="1656000" cy="1919341"/>
          </a:xfrm>
          <a:prstGeom prst="roundRect">
            <a:avLst>
              <a:gd name="adj" fmla="val 5981"/>
            </a:avLst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TextBox 131"/>
          <p:cNvSpPr txBox="1"/>
          <p:nvPr/>
        </p:nvSpPr>
        <p:spPr>
          <a:xfrm>
            <a:off x="3432946" y="1668237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 smtClean="0"/>
              <a:t>demuxer</a:t>
            </a:r>
            <a:endParaRPr lang="ko-KR" altLang="en-US" sz="1800" b="1" dirty="0"/>
          </a:p>
        </p:txBody>
      </p:sp>
      <p:sp>
        <p:nvSpPr>
          <p:cNvPr id="133" name="Rounded Rectangle 132"/>
          <p:cNvSpPr/>
          <p:nvPr/>
        </p:nvSpPr>
        <p:spPr>
          <a:xfrm>
            <a:off x="5109850" y="1597976"/>
            <a:ext cx="1656000" cy="1919341"/>
          </a:xfrm>
          <a:prstGeom prst="roundRect">
            <a:avLst>
              <a:gd name="adj" fmla="val 5981"/>
            </a:avLst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TextBox 133"/>
          <p:cNvSpPr txBox="1"/>
          <p:nvPr/>
        </p:nvSpPr>
        <p:spPr>
          <a:xfrm>
            <a:off x="5502622" y="1668237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 smtClean="0"/>
              <a:t>decoder</a:t>
            </a:r>
            <a:endParaRPr lang="ko-KR" altLang="en-US" sz="1800" b="1" dirty="0"/>
          </a:p>
        </p:txBody>
      </p:sp>
      <p:sp>
        <p:nvSpPr>
          <p:cNvPr id="135" name="Rounded Rectangle 134"/>
          <p:cNvSpPr/>
          <p:nvPr/>
        </p:nvSpPr>
        <p:spPr>
          <a:xfrm>
            <a:off x="7179526" y="1597976"/>
            <a:ext cx="1656000" cy="1919341"/>
          </a:xfrm>
          <a:prstGeom prst="roundRect">
            <a:avLst>
              <a:gd name="adj" fmla="val 5981"/>
            </a:avLst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TextBox 135"/>
          <p:cNvSpPr txBox="1"/>
          <p:nvPr/>
        </p:nvSpPr>
        <p:spPr>
          <a:xfrm>
            <a:off x="7572298" y="1668237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 err="1" smtClean="0"/>
              <a:t>videoconvert</a:t>
            </a:r>
            <a:endParaRPr lang="ko-KR" altLang="en-US" sz="1800" b="1" dirty="0"/>
          </a:p>
        </p:txBody>
      </p:sp>
      <p:sp>
        <p:nvSpPr>
          <p:cNvPr id="137" name="Rounded Rectangle 136"/>
          <p:cNvSpPr/>
          <p:nvPr/>
        </p:nvSpPr>
        <p:spPr>
          <a:xfrm>
            <a:off x="9249200" y="1597976"/>
            <a:ext cx="1656000" cy="2373130"/>
          </a:xfrm>
          <a:prstGeom prst="roundRect">
            <a:avLst>
              <a:gd name="adj" fmla="val 5981"/>
            </a:avLst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TextBox 137"/>
          <p:cNvSpPr txBox="1"/>
          <p:nvPr/>
        </p:nvSpPr>
        <p:spPr>
          <a:xfrm>
            <a:off x="9641972" y="1668237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 err="1" smtClean="0"/>
              <a:t>videosink</a:t>
            </a:r>
            <a:endParaRPr lang="ko-KR" altLang="en-US" sz="1800" b="1" dirty="0"/>
          </a:p>
        </p:txBody>
      </p:sp>
      <p:sp>
        <p:nvSpPr>
          <p:cNvPr id="140" name="Right Arrow 106">
            <a:extLst>
              <a:ext uri="{FF2B5EF4-FFF2-40B4-BE49-F238E27FC236}">
                <a16:creationId xmlns="" xmlns:a16="http://schemas.microsoft.com/office/drawing/2014/main" id="{CFA4DA4D-68DE-4D7E-920D-E94C9DED8E99}"/>
              </a:ext>
            </a:extLst>
          </p:cNvPr>
          <p:cNvSpPr/>
          <p:nvPr/>
        </p:nvSpPr>
        <p:spPr>
          <a:xfrm flipV="1">
            <a:off x="8862364" y="2386833"/>
            <a:ext cx="360000" cy="216000"/>
          </a:xfrm>
          <a:prstGeom prst="rightArrow">
            <a:avLst>
              <a:gd name="adj1" fmla="val 23795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Rounded Rectangle 140"/>
          <p:cNvSpPr/>
          <p:nvPr/>
        </p:nvSpPr>
        <p:spPr>
          <a:xfrm>
            <a:off x="936231" y="1604047"/>
            <a:ext cx="1656000" cy="1919341"/>
          </a:xfrm>
          <a:prstGeom prst="roundRect">
            <a:avLst>
              <a:gd name="adj" fmla="val 5981"/>
            </a:avLst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TextBox 141"/>
          <p:cNvSpPr txBox="1"/>
          <p:nvPr/>
        </p:nvSpPr>
        <p:spPr>
          <a:xfrm>
            <a:off x="1329003" y="1674308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 smtClean="0"/>
              <a:t>file-</a:t>
            </a:r>
            <a:r>
              <a:rPr lang="en-US" altLang="ko-KR" sz="1800" b="1" dirty="0" err="1" smtClean="0"/>
              <a:t>src</a:t>
            </a:r>
            <a:endParaRPr lang="ko-KR" altLang="en-US" sz="1800" b="1" dirty="0"/>
          </a:p>
        </p:txBody>
      </p:sp>
      <p:sp>
        <p:nvSpPr>
          <p:cNvPr id="143" name="Right Arrow 106">
            <a:extLst>
              <a:ext uri="{FF2B5EF4-FFF2-40B4-BE49-F238E27FC236}">
                <a16:creationId xmlns="" xmlns:a16="http://schemas.microsoft.com/office/drawing/2014/main" id="{CFA4DA4D-68DE-4D7E-920D-E94C9DED8E99}"/>
              </a:ext>
            </a:extLst>
          </p:cNvPr>
          <p:cNvSpPr/>
          <p:nvPr/>
        </p:nvSpPr>
        <p:spPr>
          <a:xfrm flipV="1">
            <a:off x="2619069" y="2392904"/>
            <a:ext cx="360000" cy="216000"/>
          </a:xfrm>
          <a:prstGeom prst="rightArrow">
            <a:avLst>
              <a:gd name="adj1" fmla="val 23795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Rounded Rectangle 143"/>
          <p:cNvSpPr/>
          <p:nvPr/>
        </p:nvSpPr>
        <p:spPr>
          <a:xfrm>
            <a:off x="2020877" y="2368358"/>
            <a:ext cx="513125" cy="319474"/>
          </a:xfrm>
          <a:prstGeom prst="roundRect">
            <a:avLst>
              <a:gd name="adj" fmla="val 5981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TextBox 144"/>
          <p:cNvSpPr txBox="1"/>
          <p:nvPr/>
        </p:nvSpPr>
        <p:spPr>
          <a:xfrm>
            <a:off x="2077468" y="2413996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400" b="1" dirty="0" err="1" smtClean="0"/>
              <a:t>Src</a:t>
            </a:r>
            <a:endParaRPr lang="ko-KR" altLang="en-US" sz="1400" b="1" dirty="0"/>
          </a:p>
        </p:txBody>
      </p:sp>
      <p:sp>
        <p:nvSpPr>
          <p:cNvPr id="146" name="Rounded Rectangle 145"/>
          <p:cNvSpPr/>
          <p:nvPr/>
        </p:nvSpPr>
        <p:spPr>
          <a:xfrm>
            <a:off x="3110503" y="2391177"/>
            <a:ext cx="513125" cy="319474"/>
          </a:xfrm>
          <a:prstGeom prst="roundRect">
            <a:avLst>
              <a:gd name="adj" fmla="val 5981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TextBox 146"/>
          <p:cNvSpPr txBox="1"/>
          <p:nvPr/>
        </p:nvSpPr>
        <p:spPr>
          <a:xfrm>
            <a:off x="3167094" y="2436815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400" b="1" dirty="0" smtClean="0"/>
              <a:t>Sink</a:t>
            </a:r>
            <a:endParaRPr lang="ko-KR" altLang="en-US" sz="1400" b="1" dirty="0"/>
          </a:p>
        </p:txBody>
      </p:sp>
      <p:sp>
        <p:nvSpPr>
          <p:cNvPr id="148" name="Rounded Rectangle 147"/>
          <p:cNvSpPr/>
          <p:nvPr/>
        </p:nvSpPr>
        <p:spPr>
          <a:xfrm>
            <a:off x="4129273" y="2391177"/>
            <a:ext cx="513125" cy="319474"/>
          </a:xfrm>
          <a:prstGeom prst="roundRect">
            <a:avLst>
              <a:gd name="adj" fmla="val 5981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TextBox 148"/>
          <p:cNvSpPr txBox="1"/>
          <p:nvPr/>
        </p:nvSpPr>
        <p:spPr>
          <a:xfrm>
            <a:off x="4185864" y="2436815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400" b="1" dirty="0" err="1" smtClean="0"/>
              <a:t>Src</a:t>
            </a:r>
            <a:endParaRPr lang="ko-KR" altLang="en-US" sz="1400" b="1" dirty="0"/>
          </a:p>
        </p:txBody>
      </p:sp>
      <p:sp>
        <p:nvSpPr>
          <p:cNvPr id="150" name="Rounded Rectangle 149"/>
          <p:cNvSpPr/>
          <p:nvPr/>
        </p:nvSpPr>
        <p:spPr>
          <a:xfrm>
            <a:off x="5166627" y="2392844"/>
            <a:ext cx="513125" cy="319474"/>
          </a:xfrm>
          <a:prstGeom prst="roundRect">
            <a:avLst>
              <a:gd name="adj" fmla="val 5981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TextBox 150"/>
          <p:cNvSpPr txBox="1"/>
          <p:nvPr/>
        </p:nvSpPr>
        <p:spPr>
          <a:xfrm>
            <a:off x="5223218" y="2438482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400" b="1" dirty="0" smtClean="0"/>
              <a:t>Sink</a:t>
            </a:r>
            <a:endParaRPr lang="ko-KR" altLang="en-US" sz="1400" b="1" dirty="0"/>
          </a:p>
        </p:txBody>
      </p:sp>
      <p:sp>
        <p:nvSpPr>
          <p:cNvPr id="152" name="Rounded Rectangle 151"/>
          <p:cNvSpPr/>
          <p:nvPr/>
        </p:nvSpPr>
        <p:spPr>
          <a:xfrm>
            <a:off x="6185397" y="2392844"/>
            <a:ext cx="513125" cy="319474"/>
          </a:xfrm>
          <a:prstGeom prst="roundRect">
            <a:avLst>
              <a:gd name="adj" fmla="val 5981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TextBox 152"/>
          <p:cNvSpPr txBox="1"/>
          <p:nvPr/>
        </p:nvSpPr>
        <p:spPr>
          <a:xfrm>
            <a:off x="6241988" y="2438482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400" b="1" dirty="0" err="1" smtClean="0"/>
              <a:t>Src</a:t>
            </a:r>
            <a:endParaRPr lang="ko-KR" altLang="en-US" sz="1400" b="1" dirty="0"/>
          </a:p>
        </p:txBody>
      </p:sp>
      <p:sp>
        <p:nvSpPr>
          <p:cNvPr id="154" name="Rounded Rectangle 153"/>
          <p:cNvSpPr/>
          <p:nvPr/>
        </p:nvSpPr>
        <p:spPr>
          <a:xfrm>
            <a:off x="7239291" y="2368358"/>
            <a:ext cx="513125" cy="319474"/>
          </a:xfrm>
          <a:prstGeom prst="roundRect">
            <a:avLst>
              <a:gd name="adj" fmla="val 5981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TextBox 154"/>
          <p:cNvSpPr txBox="1"/>
          <p:nvPr/>
        </p:nvSpPr>
        <p:spPr>
          <a:xfrm>
            <a:off x="7295882" y="2413996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400" b="1" dirty="0" smtClean="0"/>
              <a:t>Sink</a:t>
            </a:r>
            <a:endParaRPr lang="ko-KR" altLang="en-US" sz="1400" b="1" dirty="0"/>
          </a:p>
        </p:txBody>
      </p:sp>
      <p:sp>
        <p:nvSpPr>
          <p:cNvPr id="156" name="Rounded Rectangle 155"/>
          <p:cNvSpPr/>
          <p:nvPr/>
        </p:nvSpPr>
        <p:spPr>
          <a:xfrm>
            <a:off x="8258061" y="2368358"/>
            <a:ext cx="513125" cy="319474"/>
          </a:xfrm>
          <a:prstGeom prst="roundRect">
            <a:avLst>
              <a:gd name="adj" fmla="val 5981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Box 156"/>
          <p:cNvSpPr txBox="1"/>
          <p:nvPr/>
        </p:nvSpPr>
        <p:spPr>
          <a:xfrm>
            <a:off x="8314652" y="2413996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400" b="1" dirty="0" err="1" smtClean="0"/>
              <a:t>Src</a:t>
            </a:r>
            <a:endParaRPr lang="ko-KR" altLang="en-US" sz="1400" b="1" dirty="0"/>
          </a:p>
        </p:txBody>
      </p:sp>
      <p:sp>
        <p:nvSpPr>
          <p:cNvPr id="158" name="Rounded Rectangle 157"/>
          <p:cNvSpPr/>
          <p:nvPr/>
        </p:nvSpPr>
        <p:spPr>
          <a:xfrm>
            <a:off x="9317479" y="2362271"/>
            <a:ext cx="513125" cy="319474"/>
          </a:xfrm>
          <a:prstGeom prst="roundRect">
            <a:avLst>
              <a:gd name="adj" fmla="val 5981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9" name="TextBox 158"/>
          <p:cNvSpPr txBox="1"/>
          <p:nvPr/>
        </p:nvSpPr>
        <p:spPr>
          <a:xfrm>
            <a:off x="9374070" y="2407909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400" b="1" dirty="0" smtClean="0"/>
              <a:t>temp</a:t>
            </a:r>
            <a:endParaRPr lang="ko-KR" altLang="en-US" sz="1400" b="1" dirty="0"/>
          </a:p>
        </p:txBody>
      </p:sp>
      <p:sp>
        <p:nvSpPr>
          <p:cNvPr id="162" name="Right Arrow 106">
            <a:extLst>
              <a:ext uri="{FF2B5EF4-FFF2-40B4-BE49-F238E27FC236}">
                <a16:creationId xmlns="" xmlns:a16="http://schemas.microsoft.com/office/drawing/2014/main" id="{CFA4DA4D-68DE-4D7E-920D-E94C9DED8E99}"/>
              </a:ext>
            </a:extLst>
          </p:cNvPr>
          <p:cNvSpPr/>
          <p:nvPr/>
        </p:nvSpPr>
        <p:spPr>
          <a:xfrm flipV="1">
            <a:off x="4730705" y="2427746"/>
            <a:ext cx="360000" cy="216000"/>
          </a:xfrm>
          <a:prstGeom prst="rightArrow">
            <a:avLst>
              <a:gd name="adj1" fmla="val 23795"/>
              <a:gd name="adj2" fmla="val 50000"/>
            </a:avLst>
          </a:prstGeom>
          <a:pattFill prst="lt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Right Arrow 106">
            <a:extLst>
              <a:ext uri="{FF2B5EF4-FFF2-40B4-BE49-F238E27FC236}">
                <a16:creationId xmlns="" xmlns:a16="http://schemas.microsoft.com/office/drawing/2014/main" id="{CFA4DA4D-68DE-4D7E-920D-E94C9DED8E99}"/>
              </a:ext>
            </a:extLst>
          </p:cNvPr>
          <p:cNvSpPr/>
          <p:nvPr/>
        </p:nvSpPr>
        <p:spPr>
          <a:xfrm flipV="1">
            <a:off x="6810302" y="2436815"/>
            <a:ext cx="360000" cy="216000"/>
          </a:xfrm>
          <a:prstGeom prst="rightArrow">
            <a:avLst>
              <a:gd name="adj1" fmla="val 23795"/>
              <a:gd name="adj2" fmla="val 50000"/>
            </a:avLst>
          </a:prstGeom>
          <a:pattFill prst="ltDnDiag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TextBox 163"/>
          <p:cNvSpPr txBox="1"/>
          <p:nvPr/>
        </p:nvSpPr>
        <p:spPr>
          <a:xfrm>
            <a:off x="5423189" y="2810207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altLang="ko-KR" sz="1600" b="1" i="1" u="sng" dirty="0" err="1" smtClean="0"/>
              <a:t>typefind</a:t>
            </a:r>
            <a:endParaRPr lang="en-US" altLang="ko-KR" sz="1600" b="1" i="1" u="sng" dirty="0" smtClean="0"/>
          </a:p>
        </p:txBody>
      </p:sp>
      <p:sp>
        <p:nvSpPr>
          <p:cNvPr id="165" name="Rounded Rectangle 164"/>
          <p:cNvSpPr/>
          <p:nvPr/>
        </p:nvSpPr>
        <p:spPr>
          <a:xfrm>
            <a:off x="9315007" y="2853119"/>
            <a:ext cx="513125" cy="319474"/>
          </a:xfrm>
          <a:prstGeom prst="roundRect">
            <a:avLst>
              <a:gd name="adj" fmla="val 5981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TextBox 165"/>
          <p:cNvSpPr txBox="1"/>
          <p:nvPr/>
        </p:nvSpPr>
        <p:spPr>
          <a:xfrm>
            <a:off x="9371598" y="2898757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400" b="1" dirty="0" err="1" smtClean="0"/>
              <a:t>vaapi</a:t>
            </a:r>
            <a:endParaRPr lang="ko-KR" altLang="en-US" sz="1400" b="1" dirty="0"/>
          </a:p>
        </p:txBody>
      </p:sp>
      <p:sp>
        <p:nvSpPr>
          <p:cNvPr id="167" name="Rounded Rectangle 166"/>
          <p:cNvSpPr/>
          <p:nvPr/>
        </p:nvSpPr>
        <p:spPr>
          <a:xfrm>
            <a:off x="9315007" y="3323827"/>
            <a:ext cx="513125" cy="319474"/>
          </a:xfrm>
          <a:prstGeom prst="roundRect">
            <a:avLst>
              <a:gd name="adj" fmla="val 5981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TextBox 167"/>
          <p:cNvSpPr txBox="1"/>
          <p:nvPr/>
        </p:nvSpPr>
        <p:spPr>
          <a:xfrm>
            <a:off x="9371598" y="3369465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400" b="1" dirty="0" err="1" smtClean="0"/>
              <a:t>xvimage</a:t>
            </a:r>
            <a:endParaRPr lang="ko-KR" altLang="en-US" sz="1400" b="1" dirty="0"/>
          </a:p>
        </p:txBody>
      </p:sp>
      <p:grpSp>
        <p:nvGrpSpPr>
          <p:cNvPr id="169" name="Group 168"/>
          <p:cNvGrpSpPr/>
          <p:nvPr/>
        </p:nvGrpSpPr>
        <p:grpSpPr>
          <a:xfrm>
            <a:off x="543381" y="1042446"/>
            <a:ext cx="2357437" cy="307777"/>
            <a:chOff x="776524" y="1499558"/>
            <a:chExt cx="2357437" cy="307777"/>
          </a:xfrm>
        </p:grpSpPr>
        <p:sp>
          <p:nvSpPr>
            <p:cNvPr id="170" name="모서리가 둥근 직사각형 39"/>
            <p:cNvSpPr/>
            <p:nvPr/>
          </p:nvSpPr>
          <p:spPr>
            <a:xfrm>
              <a:off x="875242" y="1499558"/>
              <a:ext cx="2160000" cy="30777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776524" y="1529874"/>
              <a:ext cx="2357437" cy="277461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 smtClean="0">
                  <a:solidFill>
                    <a:srgbClr val="003C71"/>
                  </a:solidFill>
                </a:rPr>
                <a:t>NULL-&gt;READY</a:t>
              </a:r>
              <a:endParaRPr lang="ko-KR" altLang="en-US" sz="1800" dirty="0" smtClean="0">
                <a:solidFill>
                  <a:srgbClr val="003C71"/>
                </a:solidFill>
              </a:endParaRPr>
            </a:p>
          </p:txBody>
        </p:sp>
      </p:grpSp>
      <p:sp>
        <p:nvSpPr>
          <p:cNvPr id="175" name="TextBox 174"/>
          <p:cNvSpPr txBox="1"/>
          <p:nvPr/>
        </p:nvSpPr>
        <p:spPr>
          <a:xfrm>
            <a:off x="9155944" y="3635019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 smtClean="0"/>
              <a:t>…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187356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13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64647" y="439736"/>
            <a:ext cx="10972800" cy="1158240"/>
          </a:xfrm>
        </p:spPr>
        <p:txBody>
          <a:bodyPr/>
          <a:lstStyle/>
          <a:p>
            <a:r>
              <a:rPr lang="en-US" b="1" dirty="0" err="1"/>
              <a:t>Gstreamer</a:t>
            </a:r>
            <a:r>
              <a:rPr lang="en-US" b="1" dirty="0"/>
              <a:t> </a:t>
            </a:r>
            <a:r>
              <a:rPr lang="en-US" b="1" dirty="0" smtClean="0"/>
              <a:t>State </a:t>
            </a:r>
            <a:r>
              <a:rPr lang="en-US" b="1" dirty="0" err="1" smtClean="0"/>
              <a:t>Change_READY</a:t>
            </a:r>
            <a:r>
              <a:rPr lang="en-US" b="1" dirty="0" smtClean="0"/>
              <a:t>-&gt;PAUSED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0" name="Rounded Rectangle 79"/>
          <p:cNvSpPr/>
          <p:nvPr/>
        </p:nvSpPr>
        <p:spPr>
          <a:xfrm>
            <a:off x="2868590" y="2155132"/>
            <a:ext cx="1656000" cy="3600000"/>
          </a:xfrm>
          <a:prstGeom prst="roundRect">
            <a:avLst>
              <a:gd name="adj" fmla="val 5981"/>
            </a:avLst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/>
          <p:cNvSpPr txBox="1"/>
          <p:nvPr/>
        </p:nvSpPr>
        <p:spPr>
          <a:xfrm>
            <a:off x="3261362" y="2225393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 smtClean="0"/>
              <a:t>demuxer</a:t>
            </a:r>
            <a:endParaRPr lang="ko-KR" altLang="en-US" sz="1800" b="1" dirty="0"/>
          </a:p>
        </p:txBody>
      </p:sp>
      <p:sp>
        <p:nvSpPr>
          <p:cNvPr id="77" name="Rounded Rectangle 76"/>
          <p:cNvSpPr/>
          <p:nvPr/>
        </p:nvSpPr>
        <p:spPr>
          <a:xfrm>
            <a:off x="4938266" y="2155132"/>
            <a:ext cx="1656000" cy="3600000"/>
          </a:xfrm>
          <a:prstGeom prst="roundRect">
            <a:avLst>
              <a:gd name="adj" fmla="val 5981"/>
            </a:avLst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5331038" y="2225393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 smtClean="0"/>
              <a:t>decoder</a:t>
            </a:r>
            <a:endParaRPr lang="ko-KR" altLang="en-US" sz="1800" b="1" dirty="0"/>
          </a:p>
        </p:txBody>
      </p:sp>
      <p:sp>
        <p:nvSpPr>
          <p:cNvPr id="74" name="Rounded Rectangle 73"/>
          <p:cNvSpPr/>
          <p:nvPr/>
        </p:nvSpPr>
        <p:spPr>
          <a:xfrm>
            <a:off x="7007942" y="2155132"/>
            <a:ext cx="1656000" cy="3600000"/>
          </a:xfrm>
          <a:prstGeom prst="roundRect">
            <a:avLst>
              <a:gd name="adj" fmla="val 5981"/>
            </a:avLst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7400714" y="2225393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 err="1" smtClean="0"/>
              <a:t>videoconvert</a:t>
            </a:r>
            <a:endParaRPr lang="ko-KR" altLang="en-US" sz="1800" b="1" dirty="0"/>
          </a:p>
        </p:txBody>
      </p:sp>
      <p:sp>
        <p:nvSpPr>
          <p:cNvPr id="71" name="Rounded Rectangle 70"/>
          <p:cNvSpPr/>
          <p:nvPr/>
        </p:nvSpPr>
        <p:spPr>
          <a:xfrm>
            <a:off x="9077616" y="2155132"/>
            <a:ext cx="1656000" cy="3600000"/>
          </a:xfrm>
          <a:prstGeom prst="roundRect">
            <a:avLst>
              <a:gd name="adj" fmla="val 5981"/>
            </a:avLst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9470388" y="2225393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 err="1" smtClean="0"/>
              <a:t>videosink</a:t>
            </a:r>
            <a:endParaRPr lang="ko-KR" altLang="en-US" sz="1800" b="1" dirty="0"/>
          </a:p>
        </p:txBody>
      </p:sp>
      <p:sp>
        <p:nvSpPr>
          <p:cNvPr id="68" name="Right Arrow 106">
            <a:extLst>
              <a:ext uri="{FF2B5EF4-FFF2-40B4-BE49-F238E27FC236}">
                <a16:creationId xmlns="" xmlns:a16="http://schemas.microsoft.com/office/drawing/2014/main" id="{CFA4DA4D-68DE-4D7E-920D-E94C9DED8E99}"/>
              </a:ext>
            </a:extLst>
          </p:cNvPr>
          <p:cNvSpPr/>
          <p:nvPr/>
        </p:nvSpPr>
        <p:spPr>
          <a:xfrm flipV="1">
            <a:off x="8690780" y="2943989"/>
            <a:ext cx="360000" cy="216000"/>
          </a:xfrm>
          <a:prstGeom prst="rightArrow">
            <a:avLst>
              <a:gd name="adj1" fmla="val 23795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ounded Rectangle 47"/>
          <p:cNvSpPr/>
          <p:nvPr/>
        </p:nvSpPr>
        <p:spPr>
          <a:xfrm>
            <a:off x="764647" y="2161203"/>
            <a:ext cx="1656000" cy="3600000"/>
          </a:xfrm>
          <a:prstGeom prst="roundRect">
            <a:avLst>
              <a:gd name="adj" fmla="val 5981"/>
            </a:avLst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1157419" y="2231464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 smtClean="0"/>
              <a:t>file-</a:t>
            </a:r>
            <a:r>
              <a:rPr lang="en-US" altLang="ko-KR" sz="1800" b="1" dirty="0" err="1" smtClean="0"/>
              <a:t>src</a:t>
            </a:r>
            <a:endParaRPr lang="ko-KR" altLang="en-US" sz="1800" b="1" dirty="0"/>
          </a:p>
        </p:txBody>
      </p:sp>
      <p:sp>
        <p:nvSpPr>
          <p:cNvPr id="58" name="Right Arrow 106">
            <a:extLst>
              <a:ext uri="{FF2B5EF4-FFF2-40B4-BE49-F238E27FC236}">
                <a16:creationId xmlns="" xmlns:a16="http://schemas.microsoft.com/office/drawing/2014/main" id="{CFA4DA4D-68DE-4D7E-920D-E94C9DED8E99}"/>
              </a:ext>
            </a:extLst>
          </p:cNvPr>
          <p:cNvSpPr/>
          <p:nvPr/>
        </p:nvSpPr>
        <p:spPr>
          <a:xfrm flipV="1">
            <a:off x="2447485" y="2950060"/>
            <a:ext cx="360000" cy="216000"/>
          </a:xfrm>
          <a:prstGeom prst="rightArrow">
            <a:avLst>
              <a:gd name="adj1" fmla="val 23795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Rounded Rectangle 86"/>
          <p:cNvSpPr/>
          <p:nvPr/>
        </p:nvSpPr>
        <p:spPr>
          <a:xfrm>
            <a:off x="1849293" y="2925514"/>
            <a:ext cx="513125" cy="319474"/>
          </a:xfrm>
          <a:prstGeom prst="roundRect">
            <a:avLst>
              <a:gd name="adj" fmla="val 5981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1905884" y="2971152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400" b="1" dirty="0" err="1" smtClean="0"/>
              <a:t>Src</a:t>
            </a:r>
            <a:endParaRPr lang="ko-KR" altLang="en-US" sz="1400" b="1" dirty="0"/>
          </a:p>
        </p:txBody>
      </p:sp>
      <p:sp>
        <p:nvSpPr>
          <p:cNvPr id="90" name="Rounded Rectangle 89"/>
          <p:cNvSpPr/>
          <p:nvPr/>
        </p:nvSpPr>
        <p:spPr>
          <a:xfrm>
            <a:off x="2938919" y="2948333"/>
            <a:ext cx="513125" cy="319474"/>
          </a:xfrm>
          <a:prstGeom prst="roundRect">
            <a:avLst>
              <a:gd name="adj" fmla="val 5981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TextBox 90"/>
          <p:cNvSpPr txBox="1"/>
          <p:nvPr/>
        </p:nvSpPr>
        <p:spPr>
          <a:xfrm>
            <a:off x="2995510" y="2993971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400" b="1" dirty="0" smtClean="0"/>
              <a:t>Sink</a:t>
            </a:r>
            <a:endParaRPr lang="ko-KR" altLang="en-US" sz="1400" b="1" dirty="0"/>
          </a:p>
        </p:txBody>
      </p:sp>
      <p:sp>
        <p:nvSpPr>
          <p:cNvPr id="94" name="Rounded Rectangle 93"/>
          <p:cNvSpPr/>
          <p:nvPr/>
        </p:nvSpPr>
        <p:spPr>
          <a:xfrm>
            <a:off x="3957689" y="2948333"/>
            <a:ext cx="513125" cy="319474"/>
          </a:xfrm>
          <a:prstGeom prst="roundRect">
            <a:avLst>
              <a:gd name="adj" fmla="val 5981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TextBox 94"/>
          <p:cNvSpPr txBox="1"/>
          <p:nvPr/>
        </p:nvSpPr>
        <p:spPr>
          <a:xfrm>
            <a:off x="4014280" y="2993971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400" b="1" dirty="0" err="1" smtClean="0"/>
              <a:t>Src</a:t>
            </a:r>
            <a:endParaRPr lang="ko-KR" altLang="en-US" sz="1400" b="1" dirty="0"/>
          </a:p>
        </p:txBody>
      </p:sp>
      <p:sp>
        <p:nvSpPr>
          <p:cNvPr id="97" name="Rounded Rectangle 96"/>
          <p:cNvSpPr/>
          <p:nvPr/>
        </p:nvSpPr>
        <p:spPr>
          <a:xfrm>
            <a:off x="4995043" y="2950000"/>
            <a:ext cx="513125" cy="319474"/>
          </a:xfrm>
          <a:prstGeom prst="roundRect">
            <a:avLst>
              <a:gd name="adj" fmla="val 5981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5051634" y="2995638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400" b="1" dirty="0" smtClean="0"/>
              <a:t>Sink</a:t>
            </a:r>
            <a:endParaRPr lang="ko-KR" altLang="en-US" sz="1400" b="1" dirty="0"/>
          </a:p>
        </p:txBody>
      </p:sp>
      <p:sp>
        <p:nvSpPr>
          <p:cNvPr id="100" name="Rounded Rectangle 99"/>
          <p:cNvSpPr/>
          <p:nvPr/>
        </p:nvSpPr>
        <p:spPr>
          <a:xfrm>
            <a:off x="6013813" y="2950000"/>
            <a:ext cx="513125" cy="319474"/>
          </a:xfrm>
          <a:prstGeom prst="roundRect">
            <a:avLst>
              <a:gd name="adj" fmla="val 5981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6070404" y="2995638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400" b="1" dirty="0" err="1" smtClean="0"/>
              <a:t>Src</a:t>
            </a:r>
            <a:endParaRPr lang="ko-KR" altLang="en-US" sz="1400" b="1" dirty="0"/>
          </a:p>
        </p:txBody>
      </p:sp>
      <p:sp>
        <p:nvSpPr>
          <p:cNvPr id="103" name="Rounded Rectangle 102"/>
          <p:cNvSpPr/>
          <p:nvPr/>
        </p:nvSpPr>
        <p:spPr>
          <a:xfrm>
            <a:off x="7067707" y="2925514"/>
            <a:ext cx="513125" cy="319474"/>
          </a:xfrm>
          <a:prstGeom prst="roundRect">
            <a:avLst>
              <a:gd name="adj" fmla="val 5981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7124298" y="2971152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400" b="1" dirty="0" smtClean="0"/>
              <a:t>Sink</a:t>
            </a:r>
            <a:endParaRPr lang="ko-KR" altLang="en-US" sz="1400" b="1" dirty="0"/>
          </a:p>
        </p:txBody>
      </p:sp>
      <p:sp>
        <p:nvSpPr>
          <p:cNvPr id="106" name="Rounded Rectangle 105"/>
          <p:cNvSpPr/>
          <p:nvPr/>
        </p:nvSpPr>
        <p:spPr>
          <a:xfrm>
            <a:off x="8086477" y="2925514"/>
            <a:ext cx="513125" cy="319474"/>
          </a:xfrm>
          <a:prstGeom prst="roundRect">
            <a:avLst>
              <a:gd name="adj" fmla="val 5981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8143068" y="2971152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400" b="1" dirty="0" err="1" smtClean="0"/>
              <a:t>Src</a:t>
            </a:r>
            <a:endParaRPr lang="ko-KR" altLang="en-US" sz="1400" b="1" dirty="0"/>
          </a:p>
        </p:txBody>
      </p:sp>
      <p:sp>
        <p:nvSpPr>
          <p:cNvPr id="109" name="Rounded Rectangle 108"/>
          <p:cNvSpPr/>
          <p:nvPr/>
        </p:nvSpPr>
        <p:spPr>
          <a:xfrm>
            <a:off x="9145895" y="2919427"/>
            <a:ext cx="513125" cy="319474"/>
          </a:xfrm>
          <a:prstGeom prst="roundRect">
            <a:avLst>
              <a:gd name="adj" fmla="val 5981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TextBox 109"/>
          <p:cNvSpPr txBox="1"/>
          <p:nvPr/>
        </p:nvSpPr>
        <p:spPr>
          <a:xfrm>
            <a:off x="9202486" y="2965065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400" b="1" dirty="0" smtClean="0"/>
              <a:t>temp</a:t>
            </a:r>
            <a:endParaRPr lang="ko-KR" altLang="en-US" sz="1400" b="1" dirty="0"/>
          </a:p>
        </p:txBody>
      </p:sp>
      <p:sp>
        <p:nvSpPr>
          <p:cNvPr id="119" name="Right Arrow 106">
            <a:extLst>
              <a:ext uri="{FF2B5EF4-FFF2-40B4-BE49-F238E27FC236}">
                <a16:creationId xmlns="" xmlns:a16="http://schemas.microsoft.com/office/drawing/2014/main" id="{CFA4DA4D-68DE-4D7E-920D-E94C9DED8E99}"/>
              </a:ext>
            </a:extLst>
          </p:cNvPr>
          <p:cNvSpPr/>
          <p:nvPr/>
        </p:nvSpPr>
        <p:spPr>
          <a:xfrm flipV="1">
            <a:off x="4559121" y="2984902"/>
            <a:ext cx="360000" cy="216000"/>
          </a:xfrm>
          <a:prstGeom prst="rightArrow">
            <a:avLst>
              <a:gd name="adj1" fmla="val 23795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Right Arrow 106">
            <a:extLst>
              <a:ext uri="{FF2B5EF4-FFF2-40B4-BE49-F238E27FC236}">
                <a16:creationId xmlns="" xmlns:a16="http://schemas.microsoft.com/office/drawing/2014/main" id="{CFA4DA4D-68DE-4D7E-920D-E94C9DED8E99}"/>
              </a:ext>
            </a:extLst>
          </p:cNvPr>
          <p:cNvSpPr/>
          <p:nvPr/>
        </p:nvSpPr>
        <p:spPr>
          <a:xfrm flipV="1">
            <a:off x="6638718" y="2993971"/>
            <a:ext cx="360000" cy="216000"/>
          </a:xfrm>
          <a:prstGeom prst="rightArrow">
            <a:avLst>
              <a:gd name="adj1" fmla="val 23795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/>
          <p:cNvSpPr txBox="1"/>
          <p:nvPr/>
        </p:nvSpPr>
        <p:spPr>
          <a:xfrm>
            <a:off x="5080592" y="3396864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altLang="ko-KR" sz="1600" i="1" u="sng" dirty="0" err="1" smtClean="0"/>
              <a:t>typefind</a:t>
            </a:r>
            <a:endParaRPr lang="en-US" altLang="ko-KR" sz="1800" i="1" u="sng" dirty="0" smtClean="0"/>
          </a:p>
          <a:p>
            <a:r>
              <a:rPr lang="en-US" altLang="ko-KR" sz="1400" b="1" dirty="0" smtClean="0"/>
              <a:t>ex)) </a:t>
            </a:r>
            <a:r>
              <a:rPr lang="en-US" altLang="ko-KR" sz="1400" dirty="0" smtClean="0"/>
              <a:t>video/x-h264</a:t>
            </a:r>
          </a:p>
          <a:p>
            <a:r>
              <a:rPr lang="en-US" altLang="ko-KR" sz="1400" dirty="0" smtClean="0"/>
              <a:t>video/</a:t>
            </a:r>
            <a:r>
              <a:rPr lang="en-US" altLang="ko-KR" sz="1400" dirty="0" err="1" smtClean="0"/>
              <a:t>capsfilter</a:t>
            </a:r>
            <a:r>
              <a:rPr lang="en-US" altLang="ko-KR" sz="1400" dirty="0" smtClean="0"/>
              <a:t>()</a:t>
            </a:r>
          </a:p>
          <a:p>
            <a:endParaRPr lang="en-US" altLang="ko-KR" sz="1400" dirty="0"/>
          </a:p>
        </p:txBody>
      </p:sp>
      <p:sp>
        <p:nvSpPr>
          <p:cNvPr id="53" name="Rounded Rectangle 52"/>
          <p:cNvSpPr/>
          <p:nvPr/>
        </p:nvSpPr>
        <p:spPr>
          <a:xfrm>
            <a:off x="9143423" y="3410275"/>
            <a:ext cx="513125" cy="319474"/>
          </a:xfrm>
          <a:prstGeom prst="roundRect">
            <a:avLst>
              <a:gd name="adj" fmla="val 5981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/>
          <p:cNvSpPr txBox="1"/>
          <p:nvPr/>
        </p:nvSpPr>
        <p:spPr>
          <a:xfrm>
            <a:off x="9200014" y="3455913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400" b="1" dirty="0" err="1" smtClean="0"/>
              <a:t>vaapi</a:t>
            </a:r>
            <a:endParaRPr lang="ko-KR" altLang="en-US" sz="1400" b="1" dirty="0"/>
          </a:p>
        </p:txBody>
      </p:sp>
      <p:sp>
        <p:nvSpPr>
          <p:cNvPr id="55" name="Rounded Rectangle 54"/>
          <p:cNvSpPr/>
          <p:nvPr/>
        </p:nvSpPr>
        <p:spPr>
          <a:xfrm>
            <a:off x="9143423" y="3880983"/>
            <a:ext cx="513125" cy="319474"/>
          </a:xfrm>
          <a:prstGeom prst="roundRect">
            <a:avLst>
              <a:gd name="adj" fmla="val 5981"/>
            </a:avLst>
          </a:prstGeom>
          <a:solidFill>
            <a:schemeClr val="accent1">
              <a:lumMod val="60000"/>
              <a:lumOff val="40000"/>
            </a:schemeClr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9200014" y="3926621"/>
            <a:ext cx="399944" cy="330468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400" b="1" dirty="0" err="1" smtClean="0"/>
              <a:t>xvimage</a:t>
            </a:r>
            <a:endParaRPr lang="ko-KR" altLang="en-US" sz="1400" b="1" dirty="0"/>
          </a:p>
        </p:txBody>
      </p:sp>
      <p:pic>
        <p:nvPicPr>
          <p:cNvPr id="2050" name="Picture 2" descr="Image result for video fil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83" y="3295572"/>
            <a:ext cx="691743" cy="691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665" y="3224712"/>
            <a:ext cx="762603" cy="762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rved Down Arrow 1"/>
          <p:cNvSpPr/>
          <p:nvPr/>
        </p:nvSpPr>
        <p:spPr>
          <a:xfrm>
            <a:off x="1287058" y="3296053"/>
            <a:ext cx="553702" cy="228443"/>
          </a:xfrm>
          <a:prstGeom prst="curvedDownArrow">
            <a:avLst>
              <a:gd name="adj1" fmla="val 77536"/>
              <a:gd name="adj2" fmla="val 121190"/>
              <a:gd name="adj3" fmla="val 25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167040" y="3946541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dirty="0" smtClean="0"/>
              <a:t>open file</a:t>
            </a:r>
            <a:endParaRPr lang="ko-KR" altLang="en-US" sz="1800" dirty="0"/>
          </a:p>
        </p:txBody>
      </p:sp>
      <p:grpSp>
        <p:nvGrpSpPr>
          <p:cNvPr id="63" name="Group 62"/>
          <p:cNvGrpSpPr/>
          <p:nvPr/>
        </p:nvGrpSpPr>
        <p:grpSpPr>
          <a:xfrm>
            <a:off x="670574" y="1321477"/>
            <a:ext cx="2357437" cy="307777"/>
            <a:chOff x="776524" y="1499558"/>
            <a:chExt cx="2357437" cy="307777"/>
          </a:xfrm>
        </p:grpSpPr>
        <p:sp>
          <p:nvSpPr>
            <p:cNvPr id="64" name="모서리가 둥근 직사각형 39"/>
            <p:cNvSpPr/>
            <p:nvPr/>
          </p:nvSpPr>
          <p:spPr>
            <a:xfrm>
              <a:off x="875242" y="1499558"/>
              <a:ext cx="2160000" cy="30777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76524" y="1529874"/>
              <a:ext cx="2357437" cy="277461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 smtClean="0">
                  <a:solidFill>
                    <a:srgbClr val="003C71"/>
                  </a:solidFill>
                </a:rPr>
                <a:t>READY-&gt;PAUSED</a:t>
              </a:r>
              <a:endParaRPr lang="ko-KR" altLang="en-US" sz="1800" dirty="0" smtClean="0">
                <a:solidFill>
                  <a:srgbClr val="003C71"/>
                </a:solidFill>
              </a:endParaRPr>
            </a:p>
          </p:txBody>
        </p:sp>
      </p:grpSp>
      <p:sp>
        <p:nvSpPr>
          <p:cNvPr id="70" name="TextBox 69"/>
          <p:cNvSpPr txBox="1"/>
          <p:nvPr/>
        </p:nvSpPr>
        <p:spPr>
          <a:xfrm>
            <a:off x="3028011" y="5840320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altLang="ko-KR" sz="1400" dirty="0" err="1" smtClean="0"/>
              <a:t>typefind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gsttypefindelement.c:182:gst_type_find_element_have_type:&lt;</a:t>
            </a:r>
            <a:r>
              <a:rPr lang="en-US" altLang="ko-KR" sz="1400" dirty="0" err="1"/>
              <a:t>typefind</a:t>
            </a:r>
            <a:r>
              <a:rPr lang="en-US" altLang="ko-KR" sz="1400" dirty="0"/>
              <a:t>&gt; found caps </a:t>
            </a:r>
            <a:r>
              <a:rPr lang="en-US" altLang="ko-KR" sz="1400" dirty="0" smtClean="0"/>
              <a:t>video/x-h264</a:t>
            </a:r>
          </a:p>
          <a:p>
            <a:r>
              <a:rPr lang="en-US" altLang="ko-KR" sz="1400" dirty="0"/>
              <a:t>GST_TYPEFIND gsttypefind.c:73:gst_type_find_register: registering </a:t>
            </a:r>
            <a:r>
              <a:rPr lang="en-US" altLang="ko-KR" sz="1400" dirty="0" err="1"/>
              <a:t>typefind</a:t>
            </a:r>
            <a:r>
              <a:rPr lang="en-US" altLang="ko-KR" sz="1400" dirty="0"/>
              <a:t> function for avtype_yuv4mpegpipe</a:t>
            </a:r>
            <a:endParaRPr lang="ko-KR" altLang="en-US" sz="1400" dirty="0"/>
          </a:p>
        </p:txBody>
      </p:sp>
      <p:sp>
        <p:nvSpPr>
          <p:cNvPr id="5" name="Freeform 4"/>
          <p:cNvSpPr/>
          <p:nvPr/>
        </p:nvSpPr>
        <p:spPr>
          <a:xfrm>
            <a:off x="4597400" y="3556000"/>
            <a:ext cx="393700" cy="2209800"/>
          </a:xfrm>
          <a:custGeom>
            <a:avLst/>
            <a:gdLst>
              <a:gd name="connsiteX0" fmla="*/ 393700 w 393700"/>
              <a:gd name="connsiteY0" fmla="*/ 0 h 2209800"/>
              <a:gd name="connsiteX1" fmla="*/ 101600 w 393700"/>
              <a:gd name="connsiteY1" fmla="*/ 1219200 h 2209800"/>
              <a:gd name="connsiteX2" fmla="*/ 0 w 393700"/>
              <a:gd name="connsiteY2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3700" h="2209800">
                <a:moveTo>
                  <a:pt x="393700" y="0"/>
                </a:moveTo>
                <a:cubicBezTo>
                  <a:pt x="280458" y="425450"/>
                  <a:pt x="167217" y="850900"/>
                  <a:pt x="101600" y="1219200"/>
                </a:cubicBezTo>
                <a:cubicBezTo>
                  <a:pt x="35983" y="1587500"/>
                  <a:pt x="19050" y="2055283"/>
                  <a:pt x="0" y="2209800"/>
                </a:cubicBezTo>
              </a:path>
            </a:pathLst>
          </a:custGeom>
          <a:noFill/>
          <a:ln w="28575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8964757" y="4216526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 smtClean="0"/>
              <a:t>…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82873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14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64647" y="439736"/>
            <a:ext cx="10972800" cy="1158240"/>
          </a:xfrm>
        </p:spPr>
        <p:txBody>
          <a:bodyPr/>
          <a:lstStyle/>
          <a:p>
            <a:r>
              <a:rPr lang="en-US" altLang="ko-KR" b="1" dirty="0" err="1" smtClean="0"/>
              <a:t>GstStateChangeReturn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3"/>
          </p:nvPr>
        </p:nvSpPr>
        <p:spPr>
          <a:xfrm>
            <a:off x="607485" y="1604437"/>
            <a:ext cx="10970683" cy="45677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GST_STATE_CHANGE_</a:t>
            </a:r>
            <a:r>
              <a:rPr lang="en-US" altLang="ko-KR" dirty="0" smtClean="0">
                <a:solidFill>
                  <a:srgbClr val="FF0000"/>
                </a:solidFill>
              </a:rPr>
              <a:t>FAILURE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GST_STATE_CHANGE_</a:t>
            </a:r>
            <a:r>
              <a:rPr lang="en-US" altLang="ko-KR" dirty="0" smtClean="0">
                <a:solidFill>
                  <a:srgbClr val="FF0000"/>
                </a:solidFill>
              </a:rPr>
              <a:t>SUCCESS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GST_STATE_CHANGE_</a:t>
            </a:r>
            <a:r>
              <a:rPr lang="en-US" altLang="ko-KR" dirty="0" smtClean="0">
                <a:solidFill>
                  <a:srgbClr val="FF0000"/>
                </a:solidFill>
              </a:rPr>
              <a:t>ASYNC</a:t>
            </a:r>
            <a:r>
              <a:rPr lang="en-US" altLang="ko-KR" dirty="0" smtClean="0"/>
              <a:t>  :  state change will complete later on. </a:t>
            </a:r>
          </a:p>
          <a:p>
            <a:pPr lvl="1" indent="0">
              <a:buNone/>
            </a:pPr>
            <a:r>
              <a:rPr lang="en-US" altLang="ko-KR" dirty="0" smtClean="0"/>
              <a:t>ex)) sink elements need to receive first buffer before they can complete state change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GST_STATE_CHANGE_</a:t>
            </a:r>
            <a:r>
              <a:rPr lang="en-US" altLang="ko-KR" dirty="0" smtClean="0">
                <a:solidFill>
                  <a:srgbClr val="FF0000"/>
                </a:solidFill>
              </a:rPr>
              <a:t>NO_PREROLL </a:t>
            </a:r>
            <a:r>
              <a:rPr lang="en-US" altLang="ko-KR" dirty="0" smtClean="0">
                <a:solidFill>
                  <a:schemeClr val="accent2"/>
                </a:solidFill>
              </a:rPr>
              <a:t>: state change succeeded but the element cannot produce data </a:t>
            </a:r>
          </a:p>
          <a:p>
            <a:pPr lvl="1" indent="0">
              <a:buNone/>
            </a:pPr>
            <a:r>
              <a:rPr lang="en-US" altLang="ko-KR" dirty="0" smtClean="0">
                <a:solidFill>
                  <a:srgbClr val="002060"/>
                </a:solidFill>
              </a:rPr>
              <a:t>ex)) live source</a:t>
            </a:r>
          </a:p>
        </p:txBody>
      </p:sp>
    </p:spTree>
    <p:extLst>
      <p:ext uri="{BB962C8B-B14F-4D97-AF65-F5344CB8AC3E}">
        <p14:creationId xmlns:p14="http://schemas.microsoft.com/office/powerpoint/2010/main" val="2828549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15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64647" y="439736"/>
            <a:ext cx="10972800" cy="1158240"/>
          </a:xfrm>
        </p:spPr>
        <p:txBody>
          <a:bodyPr/>
          <a:lstStyle/>
          <a:p>
            <a:r>
              <a:rPr lang="en-US" altLang="ko-KR" b="1" dirty="0"/>
              <a:t>State variable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3"/>
          </p:nvPr>
        </p:nvSpPr>
        <p:spPr>
          <a:xfrm>
            <a:off x="607485" y="1604437"/>
            <a:ext cx="10970683" cy="45677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target_state</a:t>
            </a:r>
            <a:r>
              <a:rPr lang="en-US" altLang="ko-KR" dirty="0" smtClean="0"/>
              <a:t> : final target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current_state</a:t>
            </a:r>
            <a:r>
              <a:rPr lang="en-US" altLang="ko-KR" dirty="0" smtClean="0"/>
              <a:t> </a:t>
            </a:r>
            <a:r>
              <a:rPr lang="en-US" altLang="ko-KR" dirty="0"/>
              <a:t>: current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next_state</a:t>
            </a:r>
            <a:r>
              <a:rPr lang="en-US" altLang="ko-KR" dirty="0" smtClean="0"/>
              <a:t> </a:t>
            </a:r>
            <a:r>
              <a:rPr lang="en-US" altLang="ko-KR" dirty="0"/>
              <a:t>: next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pending_state</a:t>
            </a:r>
            <a:r>
              <a:rPr lang="en-US" altLang="ko-KR" dirty="0" smtClean="0"/>
              <a:t> : required state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669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16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64647" y="439736"/>
            <a:ext cx="10972800" cy="1158240"/>
          </a:xfrm>
        </p:spPr>
        <p:txBody>
          <a:bodyPr/>
          <a:lstStyle/>
          <a:p>
            <a:r>
              <a:rPr lang="en-US" altLang="ko-KR" b="1" dirty="0" smtClean="0"/>
              <a:t>Scenario Introduction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3"/>
          </p:nvPr>
        </p:nvSpPr>
        <p:spPr>
          <a:xfrm>
            <a:off x="607485" y="3056437"/>
            <a:ext cx="10970683" cy="311576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ko-KR" dirty="0" smtClean="0"/>
              <a:t>Video Upstream (NULL-&gt;READY-&gt;PAUSED-&gt;PLAYING)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 smtClean="0"/>
              <a:t>Seek during playing video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Lock&lt;-&gt;Synchronize some elements in </a:t>
            </a:r>
            <a:r>
              <a:rPr lang="en-US" altLang="ko-KR" dirty="0" smtClean="0"/>
              <a:t>bin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ko-KR" dirty="0" smtClean="0"/>
              <a:t>Live source video</a:t>
            </a:r>
            <a:endParaRPr lang="en-US" altLang="ko-KR" dirty="0"/>
          </a:p>
        </p:txBody>
      </p:sp>
      <p:grpSp>
        <p:nvGrpSpPr>
          <p:cNvPr id="7" name="Group 6"/>
          <p:cNvGrpSpPr/>
          <p:nvPr/>
        </p:nvGrpSpPr>
        <p:grpSpPr>
          <a:xfrm>
            <a:off x="3097355" y="571335"/>
            <a:ext cx="8480813" cy="2241711"/>
            <a:chOff x="2549132" y="957654"/>
            <a:chExt cx="8480813" cy="2241711"/>
          </a:xfrm>
        </p:grpSpPr>
        <p:grpSp>
          <p:nvGrpSpPr>
            <p:cNvPr id="9" name="Group 8"/>
            <p:cNvGrpSpPr/>
            <p:nvPr/>
          </p:nvGrpSpPr>
          <p:grpSpPr>
            <a:xfrm>
              <a:off x="2768189" y="1869937"/>
              <a:ext cx="1656000" cy="1061203"/>
              <a:chOff x="4412723" y="2086806"/>
              <a:chExt cx="1656000" cy="1061203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4412723" y="2086806"/>
                <a:ext cx="1656000" cy="1061203"/>
              </a:xfrm>
              <a:prstGeom prst="roundRect">
                <a:avLst>
                  <a:gd name="adj" fmla="val 5981"/>
                </a:avLst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108747" y="2852048"/>
                <a:ext cx="268238" cy="25200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/>
                <a:r>
                  <a:rPr lang="en-US" altLang="ko-KR" sz="1600" dirty="0" err="1" smtClean="0"/>
                  <a:t>qtdemux</a:t>
                </a:r>
                <a:endParaRPr lang="ko-KR" altLang="en-US" sz="1600" dirty="0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805495" y="2157066"/>
                <a:ext cx="870455" cy="318876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/>
                <a:r>
                  <a:rPr lang="en-US" altLang="ko-KR" sz="1800" b="1" dirty="0" smtClean="0"/>
                  <a:t>demuxer</a:t>
                </a:r>
                <a:endParaRPr lang="ko-KR" altLang="en-US" sz="1800" b="1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837865" y="1869937"/>
              <a:ext cx="1656000" cy="1061203"/>
              <a:chOff x="6293304" y="1406199"/>
              <a:chExt cx="1656000" cy="1061203"/>
            </a:xfrm>
          </p:grpSpPr>
          <p:sp>
            <p:nvSpPr>
              <p:cNvPr id="28" name="Rounded Rectangle 27"/>
              <p:cNvSpPr/>
              <p:nvPr/>
            </p:nvSpPr>
            <p:spPr>
              <a:xfrm>
                <a:off x="6293304" y="1406199"/>
                <a:ext cx="1656000" cy="1061203"/>
              </a:xfrm>
              <a:prstGeom prst="roundRect">
                <a:avLst>
                  <a:gd name="adj" fmla="val 5981"/>
                </a:avLst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989328" y="2171441"/>
                <a:ext cx="268238" cy="25200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/>
                <a:r>
                  <a:rPr lang="en-US" altLang="ko-KR" sz="1600" dirty="0" err="1" smtClean="0"/>
                  <a:t>decodebin</a:t>
                </a:r>
                <a:endParaRPr lang="ko-KR" altLang="en-US" sz="1600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686076" y="1476459"/>
                <a:ext cx="870455" cy="318876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/>
                <a:r>
                  <a:rPr lang="en-US" altLang="ko-KR" sz="1800" b="1" dirty="0" smtClean="0"/>
                  <a:t>decoder</a:t>
                </a:r>
                <a:endParaRPr lang="ko-KR" altLang="en-US" sz="1800" b="1" dirty="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6907541" y="1869937"/>
              <a:ext cx="1656000" cy="1061203"/>
              <a:chOff x="8117342" y="1381115"/>
              <a:chExt cx="1656000" cy="1061203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8117342" y="1381115"/>
                <a:ext cx="1656000" cy="1061203"/>
              </a:xfrm>
              <a:prstGeom prst="roundRect">
                <a:avLst>
                  <a:gd name="adj" fmla="val 5981"/>
                </a:avLst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8813366" y="2146357"/>
                <a:ext cx="268238" cy="25200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/>
                <a:r>
                  <a:rPr lang="en-US" altLang="ko-KR" sz="1600" dirty="0" err="1" smtClean="0"/>
                  <a:t>videoconverter</a:t>
                </a:r>
                <a:endParaRPr lang="ko-KR" altLang="en-US" sz="1600" dirty="0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510114" y="1451375"/>
                <a:ext cx="870455" cy="318876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/>
                <a:r>
                  <a:rPr lang="en-US" altLang="ko-KR" sz="1800" b="1" dirty="0" err="1" smtClean="0"/>
                  <a:t>videoconvert</a:t>
                </a:r>
                <a:endParaRPr lang="ko-KR" altLang="en-US" sz="1800" b="1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8977215" y="1869937"/>
              <a:ext cx="1656000" cy="1061203"/>
              <a:chOff x="10469366" y="1355566"/>
              <a:chExt cx="1656000" cy="1061203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10469366" y="1355566"/>
                <a:ext cx="1656000" cy="1061203"/>
              </a:xfrm>
              <a:prstGeom prst="roundRect">
                <a:avLst>
                  <a:gd name="adj" fmla="val 5981"/>
                </a:avLst>
              </a:prstGeom>
              <a:solidFill>
                <a:schemeClr val="bg2">
                  <a:lumMod val="60000"/>
                  <a:lumOff val="40000"/>
                </a:schemeClr>
              </a:solidFill>
              <a:ln>
                <a:solidFill>
                  <a:schemeClr val="bg2">
                    <a:lumMod val="40000"/>
                    <a:lumOff val="6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1165390" y="2120808"/>
                <a:ext cx="268238" cy="252000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/>
                <a:r>
                  <a:rPr lang="en-US" altLang="ko-KR" sz="1600" dirty="0" err="1" smtClean="0"/>
                  <a:t>xvimagesink</a:t>
                </a:r>
                <a:endParaRPr lang="ko-KR" altLang="en-US" sz="1600" dirty="0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0862138" y="1425826"/>
                <a:ext cx="870455" cy="318876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noAutofit/>
              </a:bodyPr>
              <a:lstStyle/>
              <a:p>
                <a:pPr algn="ctr"/>
                <a:r>
                  <a:rPr lang="en-US" altLang="ko-KR" sz="1800" b="1" dirty="0" err="1" smtClean="0"/>
                  <a:t>videosink</a:t>
                </a:r>
                <a:endParaRPr lang="ko-KR" altLang="en-US" sz="1800" b="1" dirty="0"/>
              </a:p>
            </p:txBody>
          </p:sp>
        </p:grpSp>
        <p:sp>
          <p:nvSpPr>
            <p:cNvPr id="14" name="Rounded Rectangle 13"/>
            <p:cNvSpPr/>
            <p:nvPr/>
          </p:nvSpPr>
          <p:spPr>
            <a:xfrm>
              <a:off x="2549132" y="1385891"/>
              <a:ext cx="8480813" cy="1813474"/>
            </a:xfrm>
            <a:prstGeom prst="roundRect">
              <a:avLst>
                <a:gd name="adj" fmla="val 10088"/>
              </a:avLst>
            </a:prstGeom>
            <a:noFill/>
            <a:ln>
              <a:solidFill>
                <a:schemeClr val="tx1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805214" y="957654"/>
              <a:ext cx="1051406" cy="322433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2400" b="1" dirty="0" smtClean="0"/>
                <a:t>Player(Bin)</a:t>
              </a:r>
              <a:endParaRPr lang="ko-KR" altLang="en-US" sz="2000" dirty="0"/>
            </a:p>
          </p:txBody>
        </p:sp>
        <p:sp>
          <p:nvSpPr>
            <p:cNvPr id="16" name="Right Arrow 106">
              <a:extLst>
                <a:ext uri="{FF2B5EF4-FFF2-40B4-BE49-F238E27FC236}">
                  <a16:creationId xmlns="" xmlns:a16="http://schemas.microsoft.com/office/drawing/2014/main" id="{CFA4DA4D-68DE-4D7E-920D-E94C9DED8E99}"/>
                </a:ext>
              </a:extLst>
            </p:cNvPr>
            <p:cNvSpPr/>
            <p:nvPr/>
          </p:nvSpPr>
          <p:spPr>
            <a:xfrm flipV="1">
              <a:off x="6520703" y="2301601"/>
              <a:ext cx="360000" cy="216000"/>
            </a:xfrm>
            <a:prstGeom prst="rightArrow">
              <a:avLst>
                <a:gd name="adj1" fmla="val 23795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ight Arrow 106">
              <a:extLst>
                <a:ext uri="{FF2B5EF4-FFF2-40B4-BE49-F238E27FC236}">
                  <a16:creationId xmlns="" xmlns:a16="http://schemas.microsoft.com/office/drawing/2014/main" id="{CFA4DA4D-68DE-4D7E-920D-E94C9DED8E99}"/>
                </a:ext>
              </a:extLst>
            </p:cNvPr>
            <p:cNvSpPr/>
            <p:nvPr/>
          </p:nvSpPr>
          <p:spPr>
            <a:xfrm flipV="1">
              <a:off x="8590379" y="2301601"/>
              <a:ext cx="360000" cy="216000"/>
            </a:xfrm>
            <a:prstGeom prst="rightArrow">
              <a:avLst>
                <a:gd name="adj1" fmla="val 23795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ight Arrow 106">
              <a:extLst>
                <a:ext uri="{FF2B5EF4-FFF2-40B4-BE49-F238E27FC236}">
                  <a16:creationId xmlns="" xmlns:a16="http://schemas.microsoft.com/office/drawing/2014/main" id="{CFA4DA4D-68DE-4D7E-920D-E94C9DED8E99}"/>
                </a:ext>
              </a:extLst>
            </p:cNvPr>
            <p:cNvSpPr/>
            <p:nvPr/>
          </p:nvSpPr>
          <p:spPr>
            <a:xfrm flipV="1">
              <a:off x="4451027" y="2301601"/>
              <a:ext cx="360000" cy="216000"/>
            </a:xfrm>
            <a:prstGeom prst="rightArrow">
              <a:avLst>
                <a:gd name="adj1" fmla="val 23795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1212469" y="1489689"/>
            <a:ext cx="1656000" cy="1061203"/>
          </a:xfrm>
          <a:prstGeom prst="roundRect">
            <a:avLst>
              <a:gd name="adj" fmla="val 5981"/>
            </a:avLst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908493" y="2254931"/>
            <a:ext cx="268238" cy="252000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600" dirty="0" err="1" smtClean="0"/>
              <a:t>filesrc</a:t>
            </a:r>
            <a:endParaRPr lang="ko-KR" alt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1605241" y="1559949"/>
            <a:ext cx="870455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 smtClean="0"/>
              <a:t>file-</a:t>
            </a:r>
            <a:r>
              <a:rPr lang="en-US" altLang="ko-KR" sz="1800" b="1" dirty="0" err="1" smtClean="0"/>
              <a:t>src</a:t>
            </a:r>
            <a:endParaRPr lang="ko-KR" altLang="en-US" sz="1800" b="1" dirty="0"/>
          </a:p>
        </p:txBody>
      </p:sp>
      <p:sp>
        <p:nvSpPr>
          <p:cNvPr id="40" name="Right Arrow 106">
            <a:extLst>
              <a:ext uri="{FF2B5EF4-FFF2-40B4-BE49-F238E27FC236}">
                <a16:creationId xmlns="" xmlns:a16="http://schemas.microsoft.com/office/drawing/2014/main" id="{CFA4DA4D-68DE-4D7E-920D-E94C9DED8E99}"/>
              </a:ext>
            </a:extLst>
          </p:cNvPr>
          <p:cNvSpPr/>
          <p:nvPr/>
        </p:nvSpPr>
        <p:spPr>
          <a:xfrm flipV="1">
            <a:off x="2895307" y="1921353"/>
            <a:ext cx="360000" cy="216000"/>
          </a:xfrm>
          <a:prstGeom prst="rightArrow">
            <a:avLst>
              <a:gd name="adj1" fmla="val 23795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47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17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64647" y="439736"/>
            <a:ext cx="10972800" cy="1158240"/>
          </a:xfrm>
        </p:spPr>
        <p:txBody>
          <a:bodyPr/>
          <a:lstStyle/>
          <a:p>
            <a:r>
              <a:rPr lang="en-US" altLang="ko-KR" b="1" dirty="0" err="1" smtClean="0"/>
              <a:t>Gstreamer</a:t>
            </a:r>
            <a:r>
              <a:rPr lang="en-US" altLang="ko-KR" b="1" dirty="0" smtClean="0"/>
              <a:t> Core Library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3"/>
          </p:nvPr>
        </p:nvSpPr>
        <p:spPr>
          <a:xfrm>
            <a:off x="607485" y="1512997"/>
            <a:ext cx="10970683" cy="45677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GstElement</a:t>
            </a:r>
            <a:r>
              <a:rPr lang="en-US" altLang="ko-KR" sz="2000" dirty="0" smtClean="0"/>
              <a:t> : Abstract base class for all pipeline elements</a:t>
            </a:r>
            <a:endParaRPr lang="en-US" altLang="ko-KR" sz="2000" dirty="0"/>
          </a:p>
          <a:p>
            <a:pPr marL="643443" lvl="1" indent="-342900">
              <a:buFont typeface="Arial" panose="020B0604020202020204" pitchFamily="34" charset="0"/>
              <a:buChar char="•"/>
            </a:pPr>
            <a:r>
              <a:rPr lang="en-US" altLang="ko-KR" sz="1800" dirty="0" err="1" smtClean="0"/>
              <a:t>gst_element_set_state</a:t>
            </a:r>
            <a:r>
              <a:rPr lang="en-US" altLang="ko-KR" sz="1800" dirty="0"/>
              <a:t>() : set </a:t>
            </a:r>
            <a:r>
              <a:rPr lang="en-US" altLang="ko-KR" sz="1800" dirty="0" smtClean="0"/>
              <a:t>element state </a:t>
            </a:r>
            <a:endParaRPr lang="en-US" altLang="ko-KR" sz="1800" dirty="0"/>
          </a:p>
          <a:p>
            <a:pPr marL="643443" lvl="1" indent="-342900">
              <a:buFont typeface="Arial" panose="020B0604020202020204" pitchFamily="34" charset="0"/>
              <a:buChar char="•"/>
            </a:pPr>
            <a:r>
              <a:rPr lang="en-US" altLang="ko-KR" sz="1800" dirty="0" err="1" smtClean="0"/>
              <a:t>gst_element_get_state</a:t>
            </a:r>
            <a:r>
              <a:rPr lang="en-US" altLang="ko-KR" sz="1800" dirty="0"/>
              <a:t>() : </a:t>
            </a:r>
            <a:r>
              <a:rPr lang="en-US" altLang="ko-KR" sz="1800" dirty="0" smtClean="0"/>
              <a:t>get element state</a:t>
            </a:r>
          </a:p>
          <a:p>
            <a:pPr marL="643443" lvl="1" indent="-342900">
              <a:buFont typeface="Arial" panose="020B0604020202020204" pitchFamily="34" charset="0"/>
              <a:buChar char="•"/>
            </a:pPr>
            <a:r>
              <a:rPr lang="en-US" altLang="ko-KR" sz="1800" dirty="0" err="1" smtClean="0"/>
              <a:t>gst_element_get_bus</a:t>
            </a:r>
            <a:r>
              <a:rPr lang="en-US" altLang="ko-KR" sz="1800" dirty="0" smtClean="0"/>
              <a:t>() : get bus of element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GstBin</a:t>
            </a:r>
            <a:r>
              <a:rPr lang="en-US" altLang="ko-KR" sz="2000" dirty="0" smtClean="0"/>
              <a:t> : Base class and element that can contain other elements</a:t>
            </a:r>
          </a:p>
          <a:p>
            <a:pPr marL="643443" lvl="1" indent="-342900">
              <a:buFont typeface="Arial" panose="020B0604020202020204" pitchFamily="34" charset="0"/>
              <a:buChar char="•"/>
            </a:pPr>
            <a:r>
              <a:rPr lang="en-US" altLang="ko-KR" sz="1800" dirty="0" err="1" smtClean="0"/>
              <a:t>gst_bin_add</a:t>
            </a:r>
            <a:r>
              <a:rPr lang="en-US" altLang="ko-KR" sz="1800" dirty="0" smtClean="0"/>
              <a:t> () : add elements into bin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GstBus</a:t>
            </a:r>
            <a:r>
              <a:rPr lang="en-US" altLang="ko-KR" sz="2000" dirty="0" smtClean="0"/>
              <a:t> : Asynchronous message bus subsystem</a:t>
            </a:r>
            <a:endParaRPr lang="en-US" altLang="ko-KR" sz="2000" dirty="0"/>
          </a:p>
          <a:p>
            <a:pPr marL="643443" lvl="1" indent="-342900">
              <a:buFont typeface="Arial" panose="020B0604020202020204" pitchFamily="34" charset="0"/>
              <a:buChar char="•"/>
            </a:pPr>
            <a:r>
              <a:rPr lang="en-US" altLang="ko-KR" sz="1800" dirty="0" err="1" smtClean="0"/>
              <a:t>gst_bus_timed_pop_filtered</a:t>
            </a:r>
            <a:r>
              <a:rPr lang="en-US" altLang="ko-KR" sz="1800" dirty="0" smtClean="0"/>
              <a:t>() : get a message from the bus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GstClock</a:t>
            </a:r>
            <a:r>
              <a:rPr lang="en-US" altLang="ko-KR" sz="2000" dirty="0" smtClean="0"/>
              <a:t> : Abstract class for global clocks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err="1" smtClean="0"/>
              <a:t>GstMessage</a:t>
            </a:r>
            <a:r>
              <a:rPr lang="en-US" altLang="ko-KR" sz="2000" dirty="0" smtClean="0"/>
              <a:t> : Objects to signal the application of pipeline events</a:t>
            </a:r>
          </a:p>
          <a:p>
            <a:pPr lvl="1" indent="0">
              <a:buNone/>
            </a:pPr>
            <a:endParaRPr lang="en-US" altLang="ko-KR" dirty="0" smtClean="0"/>
          </a:p>
        </p:txBody>
      </p:sp>
      <p:sp>
        <p:nvSpPr>
          <p:cNvPr id="2" name="Right Arrow 1"/>
          <p:cNvSpPr/>
          <p:nvPr/>
        </p:nvSpPr>
        <p:spPr>
          <a:xfrm>
            <a:off x="5843588" y="2143118"/>
            <a:ext cx="432000" cy="48463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55BDF73-F6B6-413F-8A36-DE7584BEDDE1}"/>
              </a:ext>
            </a:extLst>
          </p:cNvPr>
          <p:cNvSpPr txBox="1"/>
          <p:nvPr/>
        </p:nvSpPr>
        <p:spPr>
          <a:xfrm>
            <a:off x="6471368" y="2229372"/>
            <a:ext cx="2272021" cy="398378"/>
          </a:xfrm>
          <a:prstGeom prst="rect">
            <a:avLst/>
          </a:prstGeom>
          <a:solidFill>
            <a:schemeClr val="bg1"/>
          </a:solidFill>
        </p:spPr>
        <p:txBody>
          <a:bodyPr vert="horz" wrap="none" lIns="0" tIns="0" rIns="0" bIns="0" rtlCol="0">
            <a:noAutofit/>
          </a:bodyPr>
          <a:lstStyle/>
          <a:p>
            <a:r>
              <a:rPr lang="en-US" altLang="ko-KR" sz="2000" dirty="0" err="1" smtClean="0">
                <a:solidFill>
                  <a:srgbClr val="FF0000"/>
                </a:solidFill>
              </a:rPr>
              <a:t>GstStateChangeReturn</a:t>
            </a:r>
            <a:endParaRPr lang="en-US" altLang="ko-KR" sz="2000" dirty="0" smtClean="0">
              <a:solidFill>
                <a:srgbClr val="FF0000"/>
              </a:solidFill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5721163" y="1957073"/>
            <a:ext cx="273380" cy="914400"/>
          </a:xfrm>
          <a:prstGeom prst="rightBrace">
            <a:avLst>
              <a:gd name="adj1" fmla="val 41232"/>
              <a:gd name="adj2" fmla="val 50000"/>
            </a:avLst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970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49200" y="6009544"/>
            <a:ext cx="2844800" cy="181688"/>
          </a:xfrm>
        </p:spPr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18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64647" y="439736"/>
            <a:ext cx="10972800" cy="1158240"/>
          </a:xfrm>
        </p:spPr>
        <p:txBody>
          <a:bodyPr/>
          <a:lstStyle/>
          <a:p>
            <a:r>
              <a:rPr lang="en-US" altLang="ko-KR" b="1" dirty="0" smtClean="0"/>
              <a:t>Scenario 1_Upstream video (NULL-&gt;PLAYING)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3" name="TextBox 92"/>
          <p:cNvSpPr txBox="1"/>
          <p:nvPr/>
        </p:nvSpPr>
        <p:spPr>
          <a:xfrm>
            <a:off x="4678345" y="1271463"/>
            <a:ext cx="1731849" cy="56668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/>
              <a:t>Element</a:t>
            </a:r>
            <a:endParaRPr lang="ko-KR" altLang="en-US" sz="1800" b="1" dirty="0"/>
          </a:p>
        </p:txBody>
      </p:sp>
      <p:cxnSp>
        <p:nvCxnSpPr>
          <p:cNvPr id="94" name="Straight Connector 93"/>
          <p:cNvCxnSpPr/>
          <p:nvPr/>
        </p:nvCxnSpPr>
        <p:spPr>
          <a:xfrm flipH="1">
            <a:off x="11038795" y="1620546"/>
            <a:ext cx="0" cy="4644000"/>
          </a:xfrm>
          <a:prstGeom prst="line">
            <a:avLst/>
          </a:prstGeom>
          <a:ln w="381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0201936" y="1271463"/>
            <a:ext cx="1731849" cy="56668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/>
              <a:t>Bus</a:t>
            </a:r>
            <a:endParaRPr lang="ko-KR" altLang="en-US" sz="1800" b="1" dirty="0"/>
          </a:p>
        </p:txBody>
      </p:sp>
      <p:grpSp>
        <p:nvGrpSpPr>
          <p:cNvPr id="100" name="Group 99"/>
          <p:cNvGrpSpPr/>
          <p:nvPr/>
        </p:nvGrpSpPr>
        <p:grpSpPr>
          <a:xfrm>
            <a:off x="5483451" y="2475554"/>
            <a:ext cx="2345538" cy="515064"/>
            <a:chOff x="2656114" y="2423887"/>
            <a:chExt cx="2345538" cy="515064"/>
          </a:xfrm>
        </p:grpSpPr>
        <p:cxnSp>
          <p:nvCxnSpPr>
            <p:cNvPr id="101" name="Curved Connector 100"/>
            <p:cNvCxnSpPr/>
            <p:nvPr/>
          </p:nvCxnSpPr>
          <p:spPr>
            <a:xfrm flipH="1">
              <a:off x="2656114" y="2495775"/>
              <a:ext cx="540000" cy="396000"/>
            </a:xfrm>
            <a:prstGeom prst="curvedConnector3">
              <a:avLst>
                <a:gd name="adj1" fmla="val 324603"/>
              </a:avLst>
            </a:prstGeom>
            <a:ln w="9525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Rectangle 101"/>
            <p:cNvSpPr/>
            <p:nvPr/>
          </p:nvSpPr>
          <p:spPr>
            <a:xfrm>
              <a:off x="2656114" y="2423887"/>
              <a:ext cx="667657" cy="2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729631" y="254057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 altLang="ko-KR" sz="1800" dirty="0" err="1"/>
                <a:t>change_state</a:t>
              </a:r>
              <a:r>
                <a:rPr lang="en-US" altLang="ko-KR" sz="1800" dirty="0"/>
                <a:t>(NULL, READY)</a:t>
              </a:r>
              <a:endParaRPr lang="ko-KR" altLang="en-US" sz="1800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483451" y="2906728"/>
            <a:ext cx="2345538" cy="515064"/>
            <a:chOff x="2656114" y="2423887"/>
            <a:chExt cx="2345538" cy="515064"/>
          </a:xfrm>
        </p:grpSpPr>
        <p:cxnSp>
          <p:nvCxnSpPr>
            <p:cNvPr id="105" name="Curved Connector 104"/>
            <p:cNvCxnSpPr/>
            <p:nvPr/>
          </p:nvCxnSpPr>
          <p:spPr>
            <a:xfrm flipH="1">
              <a:off x="2656114" y="2495775"/>
              <a:ext cx="540000" cy="396000"/>
            </a:xfrm>
            <a:prstGeom prst="curvedConnector3">
              <a:avLst>
                <a:gd name="adj1" fmla="val 324603"/>
              </a:avLst>
            </a:prstGeom>
            <a:ln w="9525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/>
            <p:cNvSpPr/>
            <p:nvPr/>
          </p:nvSpPr>
          <p:spPr>
            <a:xfrm>
              <a:off x="2656114" y="2423887"/>
              <a:ext cx="667657" cy="2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729631" y="254057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 altLang="ko-KR" sz="1800" dirty="0" err="1"/>
                <a:t>continue_state</a:t>
              </a:r>
              <a:r>
                <a:rPr lang="en-US" altLang="ko-KR" sz="1800" dirty="0"/>
                <a:t>(SUCCESS|FAILED)</a:t>
              </a:r>
              <a:endParaRPr lang="ko-KR" altLang="en-US" sz="1800" dirty="0"/>
            </a:p>
          </p:txBody>
        </p:sp>
      </p:grpSp>
      <p:grpSp>
        <p:nvGrpSpPr>
          <p:cNvPr id="109" name="Group 108"/>
          <p:cNvGrpSpPr/>
          <p:nvPr/>
        </p:nvGrpSpPr>
        <p:grpSpPr>
          <a:xfrm>
            <a:off x="4363797" y="3337902"/>
            <a:ext cx="7560000" cy="398378"/>
            <a:chOff x="1549159" y="4289579"/>
            <a:chExt cx="7560000" cy="398378"/>
          </a:xfrm>
        </p:grpSpPr>
        <p:cxnSp>
          <p:nvCxnSpPr>
            <p:cNvPr id="110" name="Straight Connector 109"/>
            <p:cNvCxnSpPr/>
            <p:nvPr/>
          </p:nvCxnSpPr>
          <p:spPr>
            <a:xfrm rot="5400000" flipH="1">
              <a:off x="5329159" y="658899"/>
              <a:ext cx="0" cy="7560000"/>
            </a:xfrm>
            <a:prstGeom prst="line">
              <a:avLst/>
            </a:prstGeom>
            <a:ln w="9525">
              <a:solidFill>
                <a:schemeClr val="tx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4344843" y="4289579"/>
              <a:ext cx="1800000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/>
                <a:t>if SUCCESS</a:t>
              </a:r>
              <a:endParaRPr lang="ko-KR" altLang="en-US" sz="1800" dirty="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5470751" y="3652390"/>
            <a:ext cx="5580000" cy="398378"/>
            <a:chOff x="2656113" y="4853546"/>
            <a:chExt cx="5580000" cy="398378"/>
          </a:xfrm>
        </p:grpSpPr>
        <p:cxnSp>
          <p:nvCxnSpPr>
            <p:cNvPr id="113" name="Straight Arrow Connector 112"/>
            <p:cNvCxnSpPr/>
            <p:nvPr/>
          </p:nvCxnSpPr>
          <p:spPr>
            <a:xfrm>
              <a:off x="2656113" y="4998562"/>
              <a:ext cx="5580000" cy="0"/>
            </a:xfrm>
            <a:prstGeom prst="straightConnector1">
              <a:avLst/>
            </a:prstGeom>
            <a:ln w="9525">
              <a:solidFill>
                <a:schemeClr val="tx2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/>
            <p:cNvSpPr txBox="1"/>
            <p:nvPr/>
          </p:nvSpPr>
          <p:spPr>
            <a:xfrm>
              <a:off x="3206342" y="4853546"/>
              <a:ext cx="4680000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/>
                <a:t>STATE_CHANGED(NULL, READY, </a:t>
              </a:r>
              <a:r>
                <a:rPr lang="en-US" altLang="ko-KR" sz="1800" dirty="0" smtClean="0"/>
                <a:t>PLAYING)</a:t>
              </a:r>
              <a:endParaRPr lang="ko-KR" altLang="en-US" sz="1800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4430937" y="1729892"/>
            <a:ext cx="7560000" cy="398378"/>
            <a:chOff x="1549159" y="4273533"/>
            <a:chExt cx="7560000" cy="398378"/>
          </a:xfrm>
        </p:grpSpPr>
        <p:cxnSp>
          <p:nvCxnSpPr>
            <p:cNvPr id="116" name="Straight Connector 115"/>
            <p:cNvCxnSpPr/>
            <p:nvPr/>
          </p:nvCxnSpPr>
          <p:spPr>
            <a:xfrm rot="5400000" flipH="1">
              <a:off x="5329159" y="658899"/>
              <a:ext cx="0" cy="7560000"/>
            </a:xfrm>
            <a:prstGeom prst="line">
              <a:avLst/>
            </a:prstGeom>
            <a:ln w="9525">
              <a:solidFill>
                <a:schemeClr val="tx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4041693" y="427353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 err="1" smtClean="0"/>
                <a:t>set_state</a:t>
              </a:r>
              <a:r>
                <a:rPr lang="en-US" altLang="ko-KR" sz="1800" dirty="0" smtClean="0"/>
                <a:t>(PLAYING)</a:t>
              </a:r>
              <a:endParaRPr lang="ko-KR" altLang="en-US" sz="1800" dirty="0"/>
            </a:p>
          </p:txBody>
        </p:sp>
      </p:grpSp>
      <p:grpSp>
        <p:nvGrpSpPr>
          <p:cNvPr id="118" name="Group 27">
            <a:extLst>
              <a:ext uri="{FF2B5EF4-FFF2-40B4-BE49-F238E27FC236}">
                <a16:creationId xmlns:a16="http://schemas.microsoft.com/office/drawing/2014/main" xmlns="" id="{1EC54873-2E99-45D4-9096-D71188C8F6BF}"/>
              </a:ext>
            </a:extLst>
          </p:cNvPr>
          <p:cNvGrpSpPr/>
          <p:nvPr/>
        </p:nvGrpSpPr>
        <p:grpSpPr>
          <a:xfrm>
            <a:off x="5483451" y="2044380"/>
            <a:ext cx="2345538" cy="515064"/>
            <a:chOff x="2656114" y="2423887"/>
            <a:chExt cx="2345538" cy="515064"/>
          </a:xfrm>
        </p:grpSpPr>
        <p:cxnSp>
          <p:nvCxnSpPr>
            <p:cNvPr id="119" name="Curved Connector 23">
              <a:extLst>
                <a:ext uri="{FF2B5EF4-FFF2-40B4-BE49-F238E27FC236}">
                  <a16:creationId xmlns:a16="http://schemas.microsoft.com/office/drawing/2014/main" xmlns="" id="{0F20F921-E6D2-40C8-9DFD-80B2D15EF4C2}"/>
                </a:ext>
              </a:extLst>
            </p:cNvPr>
            <p:cNvCxnSpPr/>
            <p:nvPr/>
          </p:nvCxnSpPr>
          <p:spPr>
            <a:xfrm flipH="1">
              <a:off x="2656114" y="2495775"/>
              <a:ext cx="540000" cy="396000"/>
            </a:xfrm>
            <a:prstGeom prst="curvedConnector3">
              <a:avLst>
                <a:gd name="adj1" fmla="val 324603"/>
              </a:avLst>
            </a:prstGeom>
            <a:ln w="9525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ctangle 26">
              <a:extLst>
                <a:ext uri="{FF2B5EF4-FFF2-40B4-BE49-F238E27FC236}">
                  <a16:creationId xmlns:a16="http://schemas.microsoft.com/office/drawing/2014/main" xmlns="" id="{FA0E2840-E7D0-48E3-84D7-79C54609BB98}"/>
                </a:ext>
              </a:extLst>
            </p:cNvPr>
            <p:cNvSpPr/>
            <p:nvPr/>
          </p:nvSpPr>
          <p:spPr>
            <a:xfrm>
              <a:off x="2656114" y="2423887"/>
              <a:ext cx="667657" cy="2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xmlns="" id="{055BDF73-F6B6-413F-8A36-DE7584BEDDE1}"/>
                </a:ext>
              </a:extLst>
            </p:cNvPr>
            <p:cNvSpPr txBox="1"/>
            <p:nvPr/>
          </p:nvSpPr>
          <p:spPr>
            <a:xfrm>
              <a:off x="2729631" y="254057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 altLang="ko-KR" sz="1800" dirty="0" err="1" smtClean="0"/>
                <a:t>set_state</a:t>
              </a:r>
              <a:r>
                <a:rPr lang="en-US" altLang="ko-KR" sz="1800" dirty="0" smtClean="0"/>
                <a:t>(PLAYING)</a:t>
              </a:r>
              <a:endParaRPr lang="ko-KR" altLang="en-US" sz="1800" dirty="0"/>
            </a:p>
          </p:txBody>
        </p:sp>
      </p:grpSp>
      <p:grpSp>
        <p:nvGrpSpPr>
          <p:cNvPr id="126" name="Group 49">
            <a:extLst>
              <a:ext uri="{FF2B5EF4-FFF2-40B4-BE49-F238E27FC236}">
                <a16:creationId xmlns:a16="http://schemas.microsoft.com/office/drawing/2014/main" xmlns="" id="{FCEE5E65-631C-4796-A325-07AE1BEB95D7}"/>
              </a:ext>
            </a:extLst>
          </p:cNvPr>
          <p:cNvGrpSpPr/>
          <p:nvPr/>
        </p:nvGrpSpPr>
        <p:grpSpPr>
          <a:xfrm>
            <a:off x="5483451" y="4134988"/>
            <a:ext cx="5580000" cy="398378"/>
            <a:chOff x="2656113" y="4847412"/>
            <a:chExt cx="5580000" cy="398378"/>
          </a:xfrm>
        </p:grpSpPr>
        <p:cxnSp>
          <p:nvCxnSpPr>
            <p:cNvPr id="127" name="Straight Arrow Connector 48">
              <a:extLst>
                <a:ext uri="{FF2B5EF4-FFF2-40B4-BE49-F238E27FC236}">
                  <a16:creationId xmlns:a16="http://schemas.microsoft.com/office/drawing/2014/main" xmlns="" id="{1538D9E4-1188-40F2-B1F3-9A263CFF9310}"/>
                </a:ext>
              </a:extLst>
            </p:cNvPr>
            <p:cNvCxnSpPr/>
            <p:nvPr/>
          </p:nvCxnSpPr>
          <p:spPr>
            <a:xfrm>
              <a:off x="2656113" y="4998562"/>
              <a:ext cx="5580000" cy="0"/>
            </a:xfrm>
            <a:prstGeom prst="straightConnector1">
              <a:avLst/>
            </a:prstGeom>
            <a:ln w="9525">
              <a:solidFill>
                <a:schemeClr val="tx2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97F76BF8-0D7B-4668-B9C0-E3CF291B0C35}"/>
                </a:ext>
              </a:extLst>
            </p:cNvPr>
            <p:cNvSpPr txBox="1"/>
            <p:nvPr/>
          </p:nvSpPr>
          <p:spPr>
            <a:xfrm>
              <a:off x="3133190" y="4847412"/>
              <a:ext cx="4680000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/>
                <a:t>STATE_CHANGED(READY, PAUSED, </a:t>
              </a:r>
              <a:r>
                <a:rPr lang="en-US" altLang="ko-KR" sz="1800" dirty="0" smtClean="0"/>
                <a:t>PLAYING)</a:t>
              </a:r>
              <a:endParaRPr lang="ko-KR" altLang="en-US" sz="1800" dirty="0"/>
            </a:p>
          </p:txBody>
        </p:sp>
      </p:grpSp>
      <p:grpSp>
        <p:nvGrpSpPr>
          <p:cNvPr id="129" name="Group 46">
            <a:extLst>
              <a:ext uri="{FF2B5EF4-FFF2-40B4-BE49-F238E27FC236}">
                <a16:creationId xmlns:a16="http://schemas.microsoft.com/office/drawing/2014/main" xmlns="" id="{3C5904F8-3627-4E75-9102-2C1577DEE1CC}"/>
              </a:ext>
            </a:extLst>
          </p:cNvPr>
          <p:cNvGrpSpPr/>
          <p:nvPr/>
        </p:nvGrpSpPr>
        <p:grpSpPr>
          <a:xfrm>
            <a:off x="4279481" y="4449476"/>
            <a:ext cx="7560000" cy="398378"/>
            <a:chOff x="1549159" y="4289579"/>
            <a:chExt cx="7560000" cy="398378"/>
          </a:xfrm>
        </p:grpSpPr>
        <p:cxnSp>
          <p:nvCxnSpPr>
            <p:cNvPr id="130" name="Straight Connector 44">
              <a:extLst>
                <a:ext uri="{FF2B5EF4-FFF2-40B4-BE49-F238E27FC236}">
                  <a16:creationId xmlns:a16="http://schemas.microsoft.com/office/drawing/2014/main" xmlns="" id="{F688BEF3-4A7B-47F5-AE9A-7AC14039F1CF}"/>
                </a:ext>
              </a:extLst>
            </p:cNvPr>
            <p:cNvCxnSpPr/>
            <p:nvPr/>
          </p:nvCxnSpPr>
          <p:spPr>
            <a:xfrm rot="5400000" flipH="1">
              <a:off x="5329159" y="658899"/>
              <a:ext cx="0" cy="7560000"/>
            </a:xfrm>
            <a:prstGeom prst="line">
              <a:avLst/>
            </a:prstGeom>
            <a:ln w="9525">
              <a:solidFill>
                <a:schemeClr val="tx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xmlns="" id="{BA75E654-8A18-424F-8479-1542A1AEEC17}"/>
                </a:ext>
              </a:extLst>
            </p:cNvPr>
            <p:cNvSpPr txBox="1"/>
            <p:nvPr/>
          </p:nvSpPr>
          <p:spPr>
            <a:xfrm>
              <a:off x="4344843" y="4289579"/>
              <a:ext cx="1800000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 smtClean="0"/>
                <a:t>if </a:t>
              </a:r>
              <a:r>
                <a:rPr lang="en-US" altLang="ko-KR" sz="1800" dirty="0"/>
                <a:t>SUCCESS</a:t>
              </a:r>
              <a:endParaRPr lang="ko-KR" altLang="en-US" sz="1800" dirty="0"/>
            </a:p>
          </p:txBody>
        </p:sp>
      </p:grpSp>
      <p:cxnSp>
        <p:nvCxnSpPr>
          <p:cNvPr id="133" name="Straight Connector 9">
            <a:extLst>
              <a:ext uri="{FF2B5EF4-FFF2-40B4-BE49-F238E27FC236}">
                <a16:creationId xmlns:a16="http://schemas.microsoft.com/office/drawing/2014/main" xmlns="" id="{DECD5319-7ED7-4027-9802-A528538113EB}"/>
              </a:ext>
            </a:extLst>
          </p:cNvPr>
          <p:cNvCxnSpPr/>
          <p:nvPr/>
        </p:nvCxnSpPr>
        <p:spPr>
          <a:xfrm flipH="1">
            <a:off x="8221181" y="3924014"/>
            <a:ext cx="0" cy="180000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4" name="Group 133"/>
          <p:cNvGrpSpPr/>
          <p:nvPr/>
        </p:nvGrpSpPr>
        <p:grpSpPr>
          <a:xfrm>
            <a:off x="5483451" y="4763964"/>
            <a:ext cx="2345538" cy="515064"/>
            <a:chOff x="2656114" y="2423887"/>
            <a:chExt cx="2345538" cy="515064"/>
          </a:xfrm>
        </p:grpSpPr>
        <p:cxnSp>
          <p:nvCxnSpPr>
            <p:cNvPr id="135" name="Curved Connector 134"/>
            <p:cNvCxnSpPr/>
            <p:nvPr/>
          </p:nvCxnSpPr>
          <p:spPr>
            <a:xfrm flipH="1">
              <a:off x="2656114" y="2495775"/>
              <a:ext cx="540000" cy="396000"/>
            </a:xfrm>
            <a:prstGeom prst="curvedConnector3">
              <a:avLst>
                <a:gd name="adj1" fmla="val 324603"/>
              </a:avLst>
            </a:prstGeom>
            <a:ln w="9525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Rectangle 135"/>
            <p:cNvSpPr/>
            <p:nvPr/>
          </p:nvSpPr>
          <p:spPr>
            <a:xfrm>
              <a:off x="2656114" y="2423887"/>
              <a:ext cx="667657" cy="2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2729631" y="254057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 altLang="ko-KR" sz="1800" dirty="0" err="1" smtClean="0"/>
                <a:t>change_state</a:t>
              </a:r>
              <a:r>
                <a:rPr lang="en-US" altLang="ko-KR" sz="1800" dirty="0" smtClean="0"/>
                <a:t>(PAUSED, PLAYING)</a:t>
              </a:r>
              <a:endParaRPr lang="ko-KR" altLang="en-US" sz="1800" dirty="0"/>
            </a:p>
          </p:txBody>
        </p:sp>
      </p:grpSp>
      <p:grpSp>
        <p:nvGrpSpPr>
          <p:cNvPr id="138" name="Group 27">
            <a:extLst>
              <a:ext uri="{FF2B5EF4-FFF2-40B4-BE49-F238E27FC236}">
                <a16:creationId xmlns="" xmlns:a16="http://schemas.microsoft.com/office/drawing/2014/main" id="{B77FEADC-CACA-4344-9207-7A7C4BD110EF}"/>
              </a:ext>
            </a:extLst>
          </p:cNvPr>
          <p:cNvGrpSpPr/>
          <p:nvPr/>
        </p:nvGrpSpPr>
        <p:grpSpPr>
          <a:xfrm>
            <a:off x="5494481" y="5195138"/>
            <a:ext cx="2345538" cy="515064"/>
            <a:chOff x="2656114" y="2423887"/>
            <a:chExt cx="2345538" cy="515064"/>
          </a:xfrm>
        </p:grpSpPr>
        <p:cxnSp>
          <p:nvCxnSpPr>
            <p:cNvPr id="139" name="Curved Connector 23">
              <a:extLst>
                <a:ext uri="{FF2B5EF4-FFF2-40B4-BE49-F238E27FC236}">
                  <a16:creationId xmlns="" xmlns:a16="http://schemas.microsoft.com/office/drawing/2014/main" id="{7F5659BF-B816-4BAB-9E2B-216E1484DEED}"/>
                </a:ext>
              </a:extLst>
            </p:cNvPr>
            <p:cNvCxnSpPr/>
            <p:nvPr/>
          </p:nvCxnSpPr>
          <p:spPr>
            <a:xfrm flipH="1">
              <a:off x="2656114" y="2495775"/>
              <a:ext cx="540000" cy="396000"/>
            </a:xfrm>
            <a:prstGeom prst="curvedConnector3">
              <a:avLst>
                <a:gd name="adj1" fmla="val 324603"/>
              </a:avLst>
            </a:prstGeom>
            <a:ln w="9525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Rectangle 26">
              <a:extLst>
                <a:ext uri="{FF2B5EF4-FFF2-40B4-BE49-F238E27FC236}">
                  <a16:creationId xmlns="" xmlns:a16="http://schemas.microsoft.com/office/drawing/2014/main" id="{BEFE2498-9456-4672-B5CD-B44E24AE43DD}"/>
                </a:ext>
              </a:extLst>
            </p:cNvPr>
            <p:cNvSpPr/>
            <p:nvPr/>
          </p:nvSpPr>
          <p:spPr>
            <a:xfrm>
              <a:off x="2656114" y="2423887"/>
              <a:ext cx="667657" cy="2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="" xmlns:a16="http://schemas.microsoft.com/office/drawing/2014/main" id="{8D6D3892-2ED9-4681-AE7B-631BE3BC35A2}"/>
                </a:ext>
              </a:extLst>
            </p:cNvPr>
            <p:cNvSpPr txBox="1"/>
            <p:nvPr/>
          </p:nvSpPr>
          <p:spPr>
            <a:xfrm>
              <a:off x="2729631" y="254057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 altLang="ko-KR" sz="1800" dirty="0" err="1"/>
                <a:t>continue_state</a:t>
              </a:r>
              <a:r>
                <a:rPr lang="en-US" altLang="ko-KR" sz="1800" dirty="0"/>
                <a:t>(SUCCESS|FAILED)</a:t>
              </a:r>
              <a:endParaRPr lang="ko-KR" altLang="en-US" sz="1800" dirty="0"/>
            </a:p>
          </p:txBody>
        </p:sp>
      </p:grpSp>
      <p:grpSp>
        <p:nvGrpSpPr>
          <p:cNvPr id="142" name="Group 49">
            <a:extLst>
              <a:ext uri="{FF2B5EF4-FFF2-40B4-BE49-F238E27FC236}">
                <a16:creationId xmlns="" xmlns:a16="http://schemas.microsoft.com/office/drawing/2014/main" id="{FCEE5E65-631C-4796-A325-07AE1BEB95D7}"/>
              </a:ext>
            </a:extLst>
          </p:cNvPr>
          <p:cNvGrpSpPr/>
          <p:nvPr/>
        </p:nvGrpSpPr>
        <p:grpSpPr>
          <a:xfrm>
            <a:off x="5483451" y="5626312"/>
            <a:ext cx="5580000" cy="398378"/>
            <a:chOff x="2656113" y="4847412"/>
            <a:chExt cx="5580000" cy="398378"/>
          </a:xfrm>
        </p:grpSpPr>
        <p:cxnSp>
          <p:nvCxnSpPr>
            <p:cNvPr id="143" name="Straight Arrow Connector 48">
              <a:extLst>
                <a:ext uri="{FF2B5EF4-FFF2-40B4-BE49-F238E27FC236}">
                  <a16:creationId xmlns="" xmlns:a16="http://schemas.microsoft.com/office/drawing/2014/main" id="{1538D9E4-1188-40F2-B1F3-9A263CFF9310}"/>
                </a:ext>
              </a:extLst>
            </p:cNvPr>
            <p:cNvCxnSpPr/>
            <p:nvPr/>
          </p:nvCxnSpPr>
          <p:spPr>
            <a:xfrm>
              <a:off x="2656113" y="4998562"/>
              <a:ext cx="5580000" cy="0"/>
            </a:xfrm>
            <a:prstGeom prst="straightConnector1">
              <a:avLst/>
            </a:prstGeom>
            <a:ln w="9525">
              <a:solidFill>
                <a:schemeClr val="tx2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>
              <a:extLst>
                <a:ext uri="{FF2B5EF4-FFF2-40B4-BE49-F238E27FC236}">
                  <a16:creationId xmlns="" xmlns:a16="http://schemas.microsoft.com/office/drawing/2014/main" id="{97F76BF8-0D7B-4668-B9C0-E3CF291B0C35}"/>
                </a:ext>
              </a:extLst>
            </p:cNvPr>
            <p:cNvSpPr txBox="1"/>
            <p:nvPr/>
          </p:nvSpPr>
          <p:spPr>
            <a:xfrm>
              <a:off x="3133190" y="4847412"/>
              <a:ext cx="4680000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 smtClean="0"/>
                <a:t>STATE_CHANGED(PAUSED, PLAYING, </a:t>
              </a:r>
              <a:r>
                <a:rPr lang="en-US" altLang="ko-KR" sz="1800" dirty="0"/>
                <a:t>VOID)</a:t>
              </a:r>
              <a:endParaRPr lang="ko-KR" altLang="en-US" sz="1800" dirty="0"/>
            </a:p>
          </p:txBody>
        </p:sp>
      </p:grpSp>
      <p:grpSp>
        <p:nvGrpSpPr>
          <p:cNvPr id="145" name="Group 46">
            <a:extLst>
              <a:ext uri="{FF2B5EF4-FFF2-40B4-BE49-F238E27FC236}">
                <a16:creationId xmlns="" xmlns:a16="http://schemas.microsoft.com/office/drawing/2014/main" id="{3C5904F8-3627-4E75-9102-2C1577DEE1CC}"/>
              </a:ext>
            </a:extLst>
          </p:cNvPr>
          <p:cNvGrpSpPr/>
          <p:nvPr/>
        </p:nvGrpSpPr>
        <p:grpSpPr>
          <a:xfrm>
            <a:off x="4279481" y="5940798"/>
            <a:ext cx="7560000" cy="398378"/>
            <a:chOff x="1549159" y="4289579"/>
            <a:chExt cx="7560000" cy="398378"/>
          </a:xfrm>
        </p:grpSpPr>
        <p:cxnSp>
          <p:nvCxnSpPr>
            <p:cNvPr id="146" name="Straight Connector 44">
              <a:extLst>
                <a:ext uri="{FF2B5EF4-FFF2-40B4-BE49-F238E27FC236}">
                  <a16:creationId xmlns="" xmlns:a16="http://schemas.microsoft.com/office/drawing/2014/main" id="{F688BEF3-4A7B-47F5-AE9A-7AC14039F1CF}"/>
                </a:ext>
              </a:extLst>
            </p:cNvPr>
            <p:cNvCxnSpPr/>
            <p:nvPr/>
          </p:nvCxnSpPr>
          <p:spPr>
            <a:xfrm rot="5400000" flipH="1">
              <a:off x="5329159" y="658899"/>
              <a:ext cx="0" cy="7560000"/>
            </a:xfrm>
            <a:prstGeom prst="line">
              <a:avLst/>
            </a:prstGeom>
            <a:ln w="9525">
              <a:solidFill>
                <a:schemeClr val="tx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7" name="TextBox 146">
              <a:extLst>
                <a:ext uri="{FF2B5EF4-FFF2-40B4-BE49-F238E27FC236}">
                  <a16:creationId xmlns="" xmlns:a16="http://schemas.microsoft.com/office/drawing/2014/main" id="{BA75E654-8A18-424F-8479-1542A1AEEC17}"/>
                </a:ext>
              </a:extLst>
            </p:cNvPr>
            <p:cNvSpPr txBox="1"/>
            <p:nvPr/>
          </p:nvSpPr>
          <p:spPr>
            <a:xfrm>
              <a:off x="4344843" y="4289579"/>
              <a:ext cx="1800000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/>
                <a:t>return SUCCESS</a:t>
              </a:r>
              <a:endParaRPr lang="ko-KR" altLang="en-US" sz="1800" dirty="0"/>
            </a:p>
          </p:txBody>
        </p:sp>
      </p:grpSp>
      <p:cxnSp>
        <p:nvCxnSpPr>
          <p:cNvPr id="108" name="Straight Connector 107"/>
          <p:cNvCxnSpPr/>
          <p:nvPr/>
        </p:nvCxnSpPr>
        <p:spPr>
          <a:xfrm flipH="1">
            <a:off x="5486628" y="1620546"/>
            <a:ext cx="0" cy="4644000"/>
          </a:xfrm>
          <a:prstGeom prst="line">
            <a:avLst/>
          </a:prstGeom>
          <a:ln w="381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08" t="19467" r="12025" b="75333"/>
          <a:stretch/>
        </p:blipFill>
        <p:spPr>
          <a:xfrm>
            <a:off x="440617" y="2858608"/>
            <a:ext cx="4565233" cy="8918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71" t="94667" r="11351" b="-400"/>
          <a:stretch/>
        </p:blipFill>
        <p:spPr>
          <a:xfrm>
            <a:off x="465043" y="5021878"/>
            <a:ext cx="4653744" cy="870370"/>
          </a:xfrm>
          <a:prstGeom prst="rect">
            <a:avLst/>
          </a:prstGeom>
        </p:spPr>
      </p:pic>
      <p:pic>
        <p:nvPicPr>
          <p:cNvPr id="148" name="Picture 14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22" t="55647" r="12025" b="39348"/>
          <a:stretch/>
        </p:blipFill>
        <p:spPr>
          <a:xfrm>
            <a:off x="440617" y="3851579"/>
            <a:ext cx="4549851" cy="858416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0" t="19467" r="39937" b="75333"/>
          <a:stretch/>
        </p:blipFill>
        <p:spPr>
          <a:xfrm>
            <a:off x="440617" y="1669467"/>
            <a:ext cx="4531006" cy="8918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5" t="19366" r="21390" b="78342"/>
          <a:stretch/>
        </p:blipFill>
        <p:spPr>
          <a:xfrm>
            <a:off x="470703" y="5813666"/>
            <a:ext cx="4738405" cy="37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4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64647" y="439736"/>
            <a:ext cx="10972800" cy="1158240"/>
          </a:xfrm>
        </p:spPr>
        <p:txBody>
          <a:bodyPr/>
          <a:lstStyle/>
          <a:p>
            <a:r>
              <a:rPr lang="en-US" altLang="ko-KR" b="1" dirty="0" err="1"/>
              <a:t>GstBin</a:t>
            </a:r>
            <a:r>
              <a:rPr lang="en-US" altLang="ko-KR" b="1" dirty="0"/>
              <a:t>-Manages Child States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95307" y="1632195"/>
            <a:ext cx="1731849" cy="56668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/>
              <a:t>bin</a:t>
            </a:r>
            <a:endParaRPr lang="ko-KR" altLang="en-US" sz="1800" b="1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6209964" y="2052720"/>
            <a:ext cx="0" cy="4320000"/>
          </a:xfrm>
          <a:prstGeom prst="line">
            <a:avLst/>
          </a:prstGeom>
          <a:ln w="381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6757" y="1632195"/>
            <a:ext cx="1731849" cy="56668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/>
              <a:t>c1</a:t>
            </a:r>
            <a:endParaRPr lang="ko-KR" altLang="en-US" sz="1800" b="1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475014" y="2052720"/>
            <a:ext cx="0" cy="4320000"/>
          </a:xfrm>
          <a:prstGeom prst="line">
            <a:avLst/>
          </a:prstGeom>
          <a:ln w="381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380759" y="4526621"/>
            <a:ext cx="11556000" cy="398378"/>
            <a:chOff x="1549159" y="4289579"/>
            <a:chExt cx="7560000" cy="398378"/>
          </a:xfrm>
        </p:grpSpPr>
        <p:cxnSp>
          <p:nvCxnSpPr>
            <p:cNvPr id="45" name="Straight Connector 44"/>
            <p:cNvCxnSpPr/>
            <p:nvPr/>
          </p:nvCxnSpPr>
          <p:spPr>
            <a:xfrm rot="5400000" flipH="1">
              <a:off x="5329159" y="658899"/>
              <a:ext cx="0" cy="7560000"/>
            </a:xfrm>
            <a:prstGeom prst="line">
              <a:avLst/>
            </a:prstGeom>
            <a:ln w="9525">
              <a:solidFill>
                <a:schemeClr val="tx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344843" y="4289579"/>
              <a:ext cx="1800000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/>
                <a:t>if SUCCESS</a:t>
              </a:r>
              <a:endParaRPr lang="ko-KR" altLang="en-US" sz="18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498096" y="3059716"/>
            <a:ext cx="4716000" cy="398378"/>
            <a:chOff x="2656113" y="4853546"/>
            <a:chExt cx="5580000" cy="398378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2656113" y="4998562"/>
              <a:ext cx="5580000" cy="0"/>
            </a:xfrm>
            <a:prstGeom prst="straightConnector1">
              <a:avLst/>
            </a:prstGeom>
            <a:ln w="9525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3590390" y="4853546"/>
              <a:ext cx="3960000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/>
                <a:t>if state(c1</a:t>
              </a:r>
              <a:r>
                <a:rPr lang="en-US" altLang="ko-KR" sz="1800" dirty="0" smtClean="0"/>
                <a:t>)&lt;=</a:t>
              </a:r>
              <a:r>
                <a:rPr lang="en-US" altLang="ko-KR" sz="1800" dirty="0"/>
                <a:t>N </a:t>
              </a:r>
              <a:r>
                <a:rPr lang="en-US" altLang="ko-KR" sz="1800" dirty="0" err="1"/>
                <a:t>set_state</a:t>
              </a:r>
              <a:r>
                <a:rPr lang="en-US" altLang="ko-KR" sz="1800" dirty="0"/>
                <a:t>(c1, N)</a:t>
              </a:r>
              <a:endParaRPr lang="ko-KR" altLang="en-US" sz="1800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47899" y="2185495"/>
            <a:ext cx="11556000" cy="398378"/>
            <a:chOff x="1549159" y="4273533"/>
            <a:chExt cx="7560000" cy="398378"/>
          </a:xfrm>
        </p:grpSpPr>
        <p:cxnSp>
          <p:nvCxnSpPr>
            <p:cNvPr id="53" name="Straight Connector 52"/>
            <p:cNvCxnSpPr/>
            <p:nvPr/>
          </p:nvCxnSpPr>
          <p:spPr>
            <a:xfrm rot="5400000" flipH="1">
              <a:off x="5329159" y="658899"/>
              <a:ext cx="0" cy="7560000"/>
            </a:xfrm>
            <a:prstGeom prst="line">
              <a:avLst/>
            </a:prstGeom>
            <a:ln w="9525">
              <a:solidFill>
                <a:schemeClr val="tx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4041693" y="427353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 err="1"/>
                <a:t>set_state</a:t>
              </a:r>
              <a:r>
                <a:rPr lang="en-US" altLang="ko-KR" sz="1800" dirty="0"/>
                <a:t>(bin, N)</a:t>
              </a:r>
              <a:endParaRPr lang="ko-KR" altLang="en-US" sz="1800" dirty="0"/>
            </a:p>
          </p:txBody>
        </p:sp>
      </p:grpSp>
      <p:grpSp>
        <p:nvGrpSpPr>
          <p:cNvPr id="34" name="Group 27">
            <a:extLst>
              <a:ext uri="{FF2B5EF4-FFF2-40B4-BE49-F238E27FC236}">
                <a16:creationId xmlns:a16="http://schemas.microsoft.com/office/drawing/2014/main" xmlns="" id="{1EC54873-2E99-45D4-9096-D71188C8F6BF}"/>
              </a:ext>
            </a:extLst>
          </p:cNvPr>
          <p:cNvGrpSpPr/>
          <p:nvPr/>
        </p:nvGrpSpPr>
        <p:grpSpPr>
          <a:xfrm>
            <a:off x="1498096" y="2597537"/>
            <a:ext cx="2345538" cy="515064"/>
            <a:chOff x="2656114" y="2423887"/>
            <a:chExt cx="2345538" cy="515064"/>
          </a:xfrm>
        </p:grpSpPr>
        <p:cxnSp>
          <p:nvCxnSpPr>
            <p:cNvPr id="35" name="Curved Connector 23">
              <a:extLst>
                <a:ext uri="{FF2B5EF4-FFF2-40B4-BE49-F238E27FC236}">
                  <a16:creationId xmlns:a16="http://schemas.microsoft.com/office/drawing/2014/main" xmlns="" id="{0F20F921-E6D2-40C8-9DFD-80B2D15EF4C2}"/>
                </a:ext>
              </a:extLst>
            </p:cNvPr>
            <p:cNvCxnSpPr/>
            <p:nvPr/>
          </p:nvCxnSpPr>
          <p:spPr>
            <a:xfrm flipH="1">
              <a:off x="2656114" y="2495775"/>
              <a:ext cx="540000" cy="396000"/>
            </a:xfrm>
            <a:prstGeom prst="curvedConnector3">
              <a:avLst>
                <a:gd name="adj1" fmla="val 324603"/>
              </a:avLst>
            </a:prstGeom>
            <a:ln w="9525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26">
              <a:extLst>
                <a:ext uri="{FF2B5EF4-FFF2-40B4-BE49-F238E27FC236}">
                  <a16:creationId xmlns:a16="http://schemas.microsoft.com/office/drawing/2014/main" xmlns="" id="{FA0E2840-E7D0-48E3-84D7-79C54609BB98}"/>
                </a:ext>
              </a:extLst>
            </p:cNvPr>
            <p:cNvSpPr/>
            <p:nvPr/>
          </p:nvSpPr>
          <p:spPr>
            <a:xfrm>
              <a:off x="2656114" y="2423887"/>
              <a:ext cx="667657" cy="2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055BDF73-F6B6-413F-8A36-DE7584BEDDE1}"/>
                </a:ext>
              </a:extLst>
            </p:cNvPr>
            <p:cNvSpPr txBox="1"/>
            <p:nvPr/>
          </p:nvSpPr>
          <p:spPr>
            <a:xfrm>
              <a:off x="2729631" y="254057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 altLang="ko-KR" sz="1800" dirty="0" err="1"/>
                <a:t>change_state</a:t>
              </a:r>
              <a:r>
                <a:rPr lang="en-US" altLang="ko-KR" sz="1800" dirty="0"/>
                <a:t>()</a:t>
              </a:r>
              <a:endParaRPr lang="ko-KR" altLang="en-US" sz="1800" dirty="0"/>
            </a:p>
          </p:txBody>
        </p:sp>
      </p:grpSp>
      <p:cxnSp>
        <p:nvCxnSpPr>
          <p:cNvPr id="65" name="Straight Connector 9">
            <a:extLst>
              <a:ext uri="{FF2B5EF4-FFF2-40B4-BE49-F238E27FC236}">
                <a16:creationId xmlns:a16="http://schemas.microsoft.com/office/drawing/2014/main" xmlns="" id="{F22E1276-BB32-4897-A9BA-E61AD94FE9C0}"/>
              </a:ext>
            </a:extLst>
          </p:cNvPr>
          <p:cNvCxnSpPr/>
          <p:nvPr/>
        </p:nvCxnSpPr>
        <p:spPr>
          <a:xfrm flipH="1">
            <a:off x="10944914" y="2052720"/>
            <a:ext cx="0" cy="4320000"/>
          </a:xfrm>
          <a:prstGeom prst="line">
            <a:avLst/>
          </a:prstGeom>
          <a:ln w="381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A7D76031-9B70-4B30-9EEF-3256ED8D5333}"/>
              </a:ext>
            </a:extLst>
          </p:cNvPr>
          <p:cNvSpPr txBox="1"/>
          <p:nvPr/>
        </p:nvSpPr>
        <p:spPr>
          <a:xfrm>
            <a:off x="10076307" y="1632195"/>
            <a:ext cx="1731849" cy="56668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/>
              <a:t>c2</a:t>
            </a:r>
            <a:endParaRPr lang="ko-KR" altLang="en-US" sz="1800" b="1" dirty="0"/>
          </a:p>
        </p:txBody>
      </p:sp>
      <p:grpSp>
        <p:nvGrpSpPr>
          <p:cNvPr id="67" name="Group 27">
            <a:extLst>
              <a:ext uri="{FF2B5EF4-FFF2-40B4-BE49-F238E27FC236}">
                <a16:creationId xmlns:a16="http://schemas.microsoft.com/office/drawing/2014/main" xmlns="" id="{DE7E7D6C-345A-4775-B007-750C834021A8}"/>
              </a:ext>
            </a:extLst>
          </p:cNvPr>
          <p:cNvGrpSpPr/>
          <p:nvPr/>
        </p:nvGrpSpPr>
        <p:grpSpPr>
          <a:xfrm flipH="1">
            <a:off x="3854269" y="3267551"/>
            <a:ext cx="2345538" cy="515064"/>
            <a:chOff x="2656114" y="2423887"/>
            <a:chExt cx="2345538" cy="515064"/>
          </a:xfrm>
        </p:grpSpPr>
        <p:cxnSp>
          <p:nvCxnSpPr>
            <p:cNvPr id="68" name="Curved Connector 23">
              <a:extLst>
                <a:ext uri="{FF2B5EF4-FFF2-40B4-BE49-F238E27FC236}">
                  <a16:creationId xmlns:a16="http://schemas.microsoft.com/office/drawing/2014/main" xmlns="" id="{17C59E2F-890F-4B5E-A16B-86EF07D8CD76}"/>
                </a:ext>
              </a:extLst>
            </p:cNvPr>
            <p:cNvCxnSpPr/>
            <p:nvPr/>
          </p:nvCxnSpPr>
          <p:spPr>
            <a:xfrm flipH="1">
              <a:off x="2656114" y="2495775"/>
              <a:ext cx="540000" cy="396000"/>
            </a:xfrm>
            <a:prstGeom prst="curvedConnector3">
              <a:avLst>
                <a:gd name="adj1" fmla="val 324603"/>
              </a:avLst>
            </a:prstGeom>
            <a:ln w="9525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Rectangle 26">
              <a:extLst>
                <a:ext uri="{FF2B5EF4-FFF2-40B4-BE49-F238E27FC236}">
                  <a16:creationId xmlns:a16="http://schemas.microsoft.com/office/drawing/2014/main" xmlns="" id="{9C63585A-D7D9-4C6F-99DB-A01604478725}"/>
                </a:ext>
              </a:extLst>
            </p:cNvPr>
            <p:cNvSpPr/>
            <p:nvPr/>
          </p:nvSpPr>
          <p:spPr>
            <a:xfrm>
              <a:off x="2656114" y="2423887"/>
              <a:ext cx="667657" cy="2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A99BEE70-0970-47E0-9AF3-8512CB33EDB1}"/>
                </a:ext>
              </a:extLst>
            </p:cNvPr>
            <p:cNvSpPr txBox="1"/>
            <p:nvPr/>
          </p:nvSpPr>
          <p:spPr>
            <a:xfrm>
              <a:off x="2729631" y="254057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r"/>
              <a:r>
                <a:rPr lang="en-US" altLang="ko-KR" sz="1800" dirty="0" err="1"/>
                <a:t>change_state</a:t>
              </a:r>
              <a:r>
                <a:rPr lang="en-US" altLang="ko-KR" sz="1800" dirty="0"/>
                <a:t>(P, N)</a:t>
              </a:r>
              <a:endParaRPr lang="ko-KR" altLang="en-US" sz="1800" dirty="0"/>
            </a:p>
          </p:txBody>
        </p:sp>
      </p:grpSp>
      <p:grpSp>
        <p:nvGrpSpPr>
          <p:cNvPr id="72" name="Group 49">
            <a:extLst>
              <a:ext uri="{FF2B5EF4-FFF2-40B4-BE49-F238E27FC236}">
                <a16:creationId xmlns:a16="http://schemas.microsoft.com/office/drawing/2014/main" xmlns="" id="{9B365852-3869-4AC1-8C42-1E0C84121840}"/>
              </a:ext>
            </a:extLst>
          </p:cNvPr>
          <p:cNvGrpSpPr/>
          <p:nvPr/>
        </p:nvGrpSpPr>
        <p:grpSpPr>
          <a:xfrm>
            <a:off x="1498096" y="3789853"/>
            <a:ext cx="4716000" cy="398378"/>
            <a:chOff x="2656113" y="4853546"/>
            <a:chExt cx="5580000" cy="398378"/>
          </a:xfrm>
        </p:grpSpPr>
        <p:cxnSp>
          <p:nvCxnSpPr>
            <p:cNvPr id="73" name="Straight Arrow Connector 48">
              <a:extLst>
                <a:ext uri="{FF2B5EF4-FFF2-40B4-BE49-F238E27FC236}">
                  <a16:creationId xmlns:a16="http://schemas.microsoft.com/office/drawing/2014/main" xmlns="" id="{9AD8D9E8-DC3F-4278-AF63-C27552012B92}"/>
                </a:ext>
              </a:extLst>
            </p:cNvPr>
            <p:cNvCxnSpPr/>
            <p:nvPr/>
          </p:nvCxnSpPr>
          <p:spPr>
            <a:xfrm>
              <a:off x="2656113" y="4998562"/>
              <a:ext cx="5580000" cy="0"/>
            </a:xfrm>
            <a:prstGeom prst="straightConnector1">
              <a:avLst/>
            </a:prstGeom>
            <a:ln w="9525">
              <a:solidFill>
                <a:schemeClr val="tx2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7963E8CB-1FA3-4F96-884D-0888FBF0EFD0}"/>
                </a:ext>
              </a:extLst>
            </p:cNvPr>
            <p:cNvSpPr txBox="1"/>
            <p:nvPr/>
          </p:nvSpPr>
          <p:spPr>
            <a:xfrm>
              <a:off x="4131352" y="4853546"/>
              <a:ext cx="2640916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/>
                <a:t>STATE_CHANGED</a:t>
              </a:r>
              <a:endParaRPr lang="ko-KR" altLang="en-US" sz="1800" dirty="0"/>
            </a:p>
          </p:txBody>
        </p:sp>
      </p:grpSp>
      <p:grpSp>
        <p:nvGrpSpPr>
          <p:cNvPr id="75" name="Group 49">
            <a:extLst>
              <a:ext uri="{FF2B5EF4-FFF2-40B4-BE49-F238E27FC236}">
                <a16:creationId xmlns:a16="http://schemas.microsoft.com/office/drawing/2014/main" xmlns="" id="{2C1DB60D-CBBA-4B1C-B4E8-F827F0828ABE}"/>
              </a:ext>
            </a:extLst>
          </p:cNvPr>
          <p:cNvGrpSpPr/>
          <p:nvPr/>
        </p:nvGrpSpPr>
        <p:grpSpPr>
          <a:xfrm>
            <a:off x="1498096" y="4195677"/>
            <a:ext cx="4716000" cy="398378"/>
            <a:chOff x="2656113" y="4853546"/>
            <a:chExt cx="5580000" cy="398378"/>
          </a:xfrm>
        </p:grpSpPr>
        <p:cxnSp>
          <p:nvCxnSpPr>
            <p:cNvPr id="76" name="Straight Arrow Connector 48">
              <a:extLst>
                <a:ext uri="{FF2B5EF4-FFF2-40B4-BE49-F238E27FC236}">
                  <a16:creationId xmlns:a16="http://schemas.microsoft.com/office/drawing/2014/main" xmlns="" id="{96019F1D-5BF1-4E79-9FA9-2CFFA648E883}"/>
                </a:ext>
              </a:extLst>
            </p:cNvPr>
            <p:cNvCxnSpPr/>
            <p:nvPr/>
          </p:nvCxnSpPr>
          <p:spPr>
            <a:xfrm>
              <a:off x="2656113" y="4998562"/>
              <a:ext cx="5580000" cy="0"/>
            </a:xfrm>
            <a:prstGeom prst="straightConnector1">
              <a:avLst/>
            </a:prstGeom>
            <a:ln w="9525">
              <a:solidFill>
                <a:schemeClr val="tx2"/>
              </a:solidFill>
              <a:prstDash val="dash"/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42BDC29E-3484-4C75-AD6B-985EB75892A2}"/>
                </a:ext>
              </a:extLst>
            </p:cNvPr>
            <p:cNvSpPr txBox="1"/>
            <p:nvPr/>
          </p:nvSpPr>
          <p:spPr>
            <a:xfrm>
              <a:off x="4131352" y="4853546"/>
              <a:ext cx="2640916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/>
                <a:t>SUCCESS | FAILSED</a:t>
              </a:r>
              <a:endParaRPr lang="ko-KR" altLang="en-US" sz="1800" dirty="0"/>
            </a:p>
          </p:txBody>
        </p:sp>
      </p:grpSp>
      <p:grpSp>
        <p:nvGrpSpPr>
          <p:cNvPr id="78" name="Group 49">
            <a:extLst>
              <a:ext uri="{FF2B5EF4-FFF2-40B4-BE49-F238E27FC236}">
                <a16:creationId xmlns:a16="http://schemas.microsoft.com/office/drawing/2014/main" xmlns="" id="{1D683014-E5CA-4C2D-8162-D273FCBB3100}"/>
              </a:ext>
            </a:extLst>
          </p:cNvPr>
          <p:cNvGrpSpPr/>
          <p:nvPr/>
        </p:nvGrpSpPr>
        <p:grpSpPr>
          <a:xfrm>
            <a:off x="1475014" y="4887666"/>
            <a:ext cx="9468000" cy="398378"/>
            <a:chOff x="2656113" y="4853546"/>
            <a:chExt cx="5580000" cy="398378"/>
          </a:xfrm>
        </p:grpSpPr>
        <p:cxnSp>
          <p:nvCxnSpPr>
            <p:cNvPr id="79" name="Straight Arrow Connector 48">
              <a:extLst>
                <a:ext uri="{FF2B5EF4-FFF2-40B4-BE49-F238E27FC236}">
                  <a16:creationId xmlns:a16="http://schemas.microsoft.com/office/drawing/2014/main" xmlns="" id="{E4AF891D-4DA8-4F90-9557-C6E4F5780103}"/>
                </a:ext>
              </a:extLst>
            </p:cNvPr>
            <p:cNvCxnSpPr/>
            <p:nvPr/>
          </p:nvCxnSpPr>
          <p:spPr>
            <a:xfrm>
              <a:off x="2656113" y="4998562"/>
              <a:ext cx="5580000" cy="0"/>
            </a:xfrm>
            <a:prstGeom prst="straightConnector1">
              <a:avLst/>
            </a:prstGeom>
            <a:ln w="9525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xmlns="" id="{55126ECC-8F65-4F8C-A173-44E58B9EC33E}"/>
                </a:ext>
              </a:extLst>
            </p:cNvPr>
            <p:cNvSpPr txBox="1"/>
            <p:nvPr/>
          </p:nvSpPr>
          <p:spPr>
            <a:xfrm>
              <a:off x="4383778" y="4853546"/>
              <a:ext cx="2121673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/>
                <a:t>if </a:t>
              </a:r>
              <a:r>
                <a:rPr lang="en-US" altLang="ko-KR" sz="1800" dirty="0" smtClean="0"/>
                <a:t>state(c2)&lt;=N </a:t>
              </a:r>
              <a:r>
                <a:rPr lang="en-US" altLang="ko-KR" sz="1800" dirty="0" err="1"/>
                <a:t>set_state</a:t>
              </a:r>
              <a:r>
                <a:rPr lang="en-US" altLang="ko-KR" sz="1800" dirty="0"/>
                <a:t>(c2, N)</a:t>
              </a:r>
              <a:endParaRPr lang="ko-KR" altLang="en-US" sz="1800" dirty="0"/>
            </a:p>
          </p:txBody>
        </p:sp>
      </p:grpSp>
      <p:grpSp>
        <p:nvGrpSpPr>
          <p:cNvPr id="81" name="Group 27">
            <a:extLst>
              <a:ext uri="{FF2B5EF4-FFF2-40B4-BE49-F238E27FC236}">
                <a16:creationId xmlns:a16="http://schemas.microsoft.com/office/drawing/2014/main" xmlns="" id="{980F9516-441C-462E-806F-53380ADC18D2}"/>
              </a:ext>
            </a:extLst>
          </p:cNvPr>
          <p:cNvGrpSpPr/>
          <p:nvPr/>
        </p:nvGrpSpPr>
        <p:grpSpPr>
          <a:xfrm flipH="1">
            <a:off x="8586676" y="5086855"/>
            <a:ext cx="2345538" cy="515064"/>
            <a:chOff x="2656114" y="2423887"/>
            <a:chExt cx="2345538" cy="515064"/>
          </a:xfrm>
        </p:grpSpPr>
        <p:cxnSp>
          <p:nvCxnSpPr>
            <p:cNvPr id="82" name="Curved Connector 23">
              <a:extLst>
                <a:ext uri="{FF2B5EF4-FFF2-40B4-BE49-F238E27FC236}">
                  <a16:creationId xmlns:a16="http://schemas.microsoft.com/office/drawing/2014/main" xmlns="" id="{4E71D4E0-F2C1-4CE7-B82A-46179CE0FEE8}"/>
                </a:ext>
              </a:extLst>
            </p:cNvPr>
            <p:cNvCxnSpPr/>
            <p:nvPr/>
          </p:nvCxnSpPr>
          <p:spPr>
            <a:xfrm flipH="1">
              <a:off x="2656114" y="2495775"/>
              <a:ext cx="540000" cy="396000"/>
            </a:xfrm>
            <a:prstGeom prst="curvedConnector3">
              <a:avLst>
                <a:gd name="adj1" fmla="val 324603"/>
              </a:avLst>
            </a:prstGeom>
            <a:ln w="9525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 26">
              <a:extLst>
                <a:ext uri="{FF2B5EF4-FFF2-40B4-BE49-F238E27FC236}">
                  <a16:creationId xmlns:a16="http://schemas.microsoft.com/office/drawing/2014/main" xmlns="" id="{C21ADD87-6D2C-453B-9B84-4267822C18E4}"/>
                </a:ext>
              </a:extLst>
            </p:cNvPr>
            <p:cNvSpPr/>
            <p:nvPr/>
          </p:nvSpPr>
          <p:spPr>
            <a:xfrm>
              <a:off x="2656114" y="2423887"/>
              <a:ext cx="667657" cy="2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xmlns="" id="{B6FD05D8-4C6D-4257-9641-0D983719BCCD}"/>
                </a:ext>
              </a:extLst>
            </p:cNvPr>
            <p:cNvSpPr txBox="1"/>
            <p:nvPr/>
          </p:nvSpPr>
          <p:spPr>
            <a:xfrm>
              <a:off x="2729631" y="254057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r"/>
              <a:r>
                <a:rPr lang="en-US" altLang="ko-KR" sz="1800" dirty="0" err="1"/>
                <a:t>change_state</a:t>
              </a:r>
              <a:r>
                <a:rPr lang="en-US" altLang="ko-KR" sz="1800" dirty="0"/>
                <a:t>(P, N)</a:t>
              </a:r>
              <a:endParaRPr lang="ko-KR" altLang="en-US" sz="1800" dirty="0"/>
            </a:p>
          </p:txBody>
        </p:sp>
      </p:grpSp>
      <p:grpSp>
        <p:nvGrpSpPr>
          <p:cNvPr id="85" name="Group 49">
            <a:extLst>
              <a:ext uri="{FF2B5EF4-FFF2-40B4-BE49-F238E27FC236}">
                <a16:creationId xmlns:a16="http://schemas.microsoft.com/office/drawing/2014/main" xmlns="" id="{147DA16F-33DA-4ADF-8916-E45D0B657C31}"/>
              </a:ext>
            </a:extLst>
          </p:cNvPr>
          <p:cNvGrpSpPr/>
          <p:nvPr/>
        </p:nvGrpSpPr>
        <p:grpSpPr>
          <a:xfrm>
            <a:off x="1484489" y="5516750"/>
            <a:ext cx="9432000" cy="398378"/>
            <a:chOff x="2656113" y="4853546"/>
            <a:chExt cx="5580000" cy="398378"/>
          </a:xfrm>
        </p:grpSpPr>
        <p:cxnSp>
          <p:nvCxnSpPr>
            <p:cNvPr id="86" name="Straight Arrow Connector 48">
              <a:extLst>
                <a:ext uri="{FF2B5EF4-FFF2-40B4-BE49-F238E27FC236}">
                  <a16:creationId xmlns:a16="http://schemas.microsoft.com/office/drawing/2014/main" xmlns="" id="{68C94F5E-4370-4C55-B008-9D337A47F0F2}"/>
                </a:ext>
              </a:extLst>
            </p:cNvPr>
            <p:cNvCxnSpPr/>
            <p:nvPr/>
          </p:nvCxnSpPr>
          <p:spPr>
            <a:xfrm>
              <a:off x="2656113" y="4998562"/>
              <a:ext cx="5580000" cy="0"/>
            </a:xfrm>
            <a:prstGeom prst="straightConnector1">
              <a:avLst/>
            </a:prstGeom>
            <a:ln w="9525">
              <a:solidFill>
                <a:schemeClr val="tx2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D52E4EF1-2B2A-4345-BA6D-0AFD35D140D9}"/>
                </a:ext>
              </a:extLst>
            </p:cNvPr>
            <p:cNvSpPr txBox="1"/>
            <p:nvPr/>
          </p:nvSpPr>
          <p:spPr>
            <a:xfrm>
              <a:off x="4597185" y="4853546"/>
              <a:ext cx="1703817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/>
                <a:t>STATE_CHANGED</a:t>
              </a:r>
              <a:endParaRPr lang="ko-KR" altLang="en-US" sz="1800" dirty="0"/>
            </a:p>
          </p:txBody>
        </p:sp>
      </p:grpSp>
      <p:grpSp>
        <p:nvGrpSpPr>
          <p:cNvPr id="88" name="Group 49">
            <a:extLst>
              <a:ext uri="{FF2B5EF4-FFF2-40B4-BE49-F238E27FC236}">
                <a16:creationId xmlns:a16="http://schemas.microsoft.com/office/drawing/2014/main" xmlns="" id="{B64A7340-A650-4174-ADC2-D94CEDF7DFA8}"/>
              </a:ext>
            </a:extLst>
          </p:cNvPr>
          <p:cNvGrpSpPr/>
          <p:nvPr/>
        </p:nvGrpSpPr>
        <p:grpSpPr>
          <a:xfrm>
            <a:off x="1458825" y="5897741"/>
            <a:ext cx="9468000" cy="398378"/>
            <a:chOff x="2656113" y="4853546"/>
            <a:chExt cx="5580000" cy="398378"/>
          </a:xfrm>
        </p:grpSpPr>
        <p:cxnSp>
          <p:nvCxnSpPr>
            <p:cNvPr id="89" name="Straight Arrow Connector 48">
              <a:extLst>
                <a:ext uri="{FF2B5EF4-FFF2-40B4-BE49-F238E27FC236}">
                  <a16:creationId xmlns:a16="http://schemas.microsoft.com/office/drawing/2014/main" xmlns="" id="{FE22D762-56CF-4901-B124-66F4EAC9AA4E}"/>
                </a:ext>
              </a:extLst>
            </p:cNvPr>
            <p:cNvCxnSpPr/>
            <p:nvPr/>
          </p:nvCxnSpPr>
          <p:spPr>
            <a:xfrm>
              <a:off x="2656113" y="4998562"/>
              <a:ext cx="5580000" cy="0"/>
            </a:xfrm>
            <a:prstGeom prst="straightConnector1">
              <a:avLst/>
            </a:prstGeom>
            <a:ln w="9525">
              <a:solidFill>
                <a:schemeClr val="tx2"/>
              </a:solidFill>
              <a:prstDash val="dash"/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xmlns="" id="{5E8FF555-655B-4E7F-974D-A94881B5BCF0}"/>
                </a:ext>
              </a:extLst>
            </p:cNvPr>
            <p:cNvSpPr txBox="1"/>
            <p:nvPr/>
          </p:nvSpPr>
          <p:spPr>
            <a:xfrm>
              <a:off x="4595411" y="4853546"/>
              <a:ext cx="1697338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/>
                <a:t>SUCCESS | FAILSED</a:t>
              </a:r>
              <a:endParaRPr lang="ko-KR" altLang="en-US" sz="1800" dirty="0"/>
            </a:p>
          </p:txBody>
        </p:sp>
      </p:grpSp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0" t="22617" r="22149" b="73680"/>
          <a:stretch/>
        </p:blipFill>
        <p:spPr>
          <a:xfrm>
            <a:off x="103198" y="1023931"/>
            <a:ext cx="6936027" cy="634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8" t="44381" r="17500" b="50833"/>
          <a:stretch/>
        </p:blipFill>
        <p:spPr>
          <a:xfrm>
            <a:off x="7229475" y="559193"/>
            <a:ext cx="4707284" cy="109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856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dirty="0" smtClean="0"/>
              <a:t>Intel watermark plugin</a:t>
            </a:r>
            <a:endParaRPr lang="en-US" altLang="ko-KR" sz="19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altLang="ko-KR" b="1" dirty="0" err="1" smtClean="0"/>
              <a:t>Gstreamer</a:t>
            </a:r>
            <a:r>
              <a:rPr lang="en-US" altLang="ko-KR" b="1" dirty="0" smtClean="0"/>
              <a:t> plugin interactive</a:t>
            </a:r>
            <a:endParaRPr lang="en-US" altLang="ko-KR" sz="3200" b="1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Contents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21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20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64647" y="439736"/>
            <a:ext cx="10972800" cy="1158240"/>
          </a:xfrm>
        </p:spPr>
        <p:txBody>
          <a:bodyPr/>
          <a:lstStyle/>
          <a:p>
            <a:r>
              <a:rPr lang="en-US" altLang="ko-KR" b="1" dirty="0"/>
              <a:t>Asynchronous State </a:t>
            </a:r>
            <a:r>
              <a:rPr lang="en-US" altLang="ko-KR" b="1" dirty="0" err="1"/>
              <a:t>Changes_Single</a:t>
            </a:r>
            <a:r>
              <a:rPr lang="en-US" altLang="ko-KR" b="1" dirty="0"/>
              <a:t> Element (1)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xmlns="" id="{0FA674F1-F11B-40DF-9854-8676E0C72944}"/>
              </a:ext>
            </a:extLst>
          </p:cNvPr>
          <p:cNvSpPr txBox="1">
            <a:spLocks/>
          </p:cNvSpPr>
          <p:nvPr/>
        </p:nvSpPr>
        <p:spPr>
          <a:xfrm>
            <a:off x="607485" y="3143250"/>
            <a:ext cx="10970683" cy="30289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09555" rtl="0" eaLnBrk="1" latinLnBrk="0" hangingPunct="1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None/>
              <a:defRPr lang="en-US" sz="2400" b="0" kern="1200" dirty="0" smtClean="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300543" indent="-300543" algn="l" defTabSz="609555" rtl="0" eaLnBrk="1" latinLnBrk="0" hangingPunct="1">
              <a:spcBef>
                <a:spcPts val="1600"/>
              </a:spcBef>
              <a:buFont typeface="Wingdings" charset="2"/>
              <a:buChar char="§"/>
              <a:defRPr lang="en-US" sz="2100" kern="1200" baseline="0" dirty="0" smtClean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761944" indent="-304776" algn="l" defTabSz="609555" rtl="0" eaLnBrk="1" latinLnBrk="0" hangingPunct="1">
              <a:spcBef>
                <a:spcPts val="1067"/>
              </a:spcBef>
              <a:buFont typeface="Intel Clear" panose="020B0604020203020204" pitchFamily="34" charset="0"/>
              <a:buChar char="–"/>
              <a:defRPr lang="en-US" sz="1900" kern="1200" dirty="0" smtClean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1293188" indent="-304776" algn="l" defTabSz="609555" rtl="0" eaLnBrk="1" latinLnBrk="0" hangingPunct="1">
              <a:spcBef>
                <a:spcPct val="20000"/>
              </a:spcBef>
              <a:buFont typeface="Arial"/>
              <a:buChar char="–"/>
              <a:defRPr lang="en-US" sz="1600" kern="1200" dirty="0" smtClean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758819" indent="-304776" algn="l" defTabSz="609555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lang="en-US" sz="1600" kern="1200" dirty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335254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104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65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12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change_state</a:t>
            </a:r>
            <a:r>
              <a:rPr lang="en-US" altLang="ko-KR" dirty="0" smtClean="0"/>
              <a:t>() returns ASYNC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ASYNC_START </a:t>
            </a:r>
            <a:r>
              <a:rPr lang="en-US" altLang="ko-KR" dirty="0"/>
              <a:t>/ ASYNC_DONE messages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When done, post ASYNC_DONE and</a:t>
            </a:r>
          </a:p>
          <a:p>
            <a:pPr marL="643443" lvl="1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gst_element_abort_state</a:t>
            </a:r>
            <a:r>
              <a:rPr lang="en-US" altLang="ko-KR" dirty="0"/>
              <a:t>()  &amp; ERROR message on failure or</a:t>
            </a:r>
          </a:p>
          <a:p>
            <a:pPr marL="643443" lvl="1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gst_element_continue_state</a:t>
            </a:r>
            <a:r>
              <a:rPr lang="en-US" altLang="ko-KR" dirty="0"/>
              <a:t>()*, or</a:t>
            </a:r>
          </a:p>
          <a:p>
            <a:pPr marL="643443" lvl="1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GstBin</a:t>
            </a:r>
            <a:r>
              <a:rPr lang="en-US" altLang="ko-KR" dirty="0"/>
              <a:t> subclass: </a:t>
            </a:r>
            <a:r>
              <a:rPr lang="en-US" altLang="ko-KR" dirty="0" err="1"/>
              <a:t>GstBin</a:t>
            </a:r>
            <a:r>
              <a:rPr lang="en-US" altLang="ko-KR" dirty="0"/>
              <a:t> </a:t>
            </a:r>
            <a:r>
              <a:rPr lang="en-US" altLang="ko-KR" dirty="0" err="1"/>
              <a:t>handle_message</a:t>
            </a:r>
            <a:r>
              <a:rPr lang="en-US" altLang="ko-KR" dirty="0"/>
              <a:t>() instead of posting directly</a:t>
            </a:r>
          </a:p>
          <a:p>
            <a:pPr marL="643443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  <p:sp>
        <p:nvSpPr>
          <p:cNvPr id="7" name="Rounded Rectangle 6"/>
          <p:cNvSpPr/>
          <p:nvPr/>
        </p:nvSpPr>
        <p:spPr>
          <a:xfrm>
            <a:off x="1445070" y="1120174"/>
            <a:ext cx="3068214" cy="1908000"/>
          </a:xfrm>
          <a:prstGeom prst="roundRect">
            <a:avLst>
              <a:gd name="adj" fmla="val 5981"/>
            </a:avLst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13253" y="1169683"/>
            <a:ext cx="1731849" cy="56668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/>
              <a:t>Element</a:t>
            </a:r>
            <a:endParaRPr lang="ko-KR" altLang="en-US" sz="1800" b="1" dirty="0"/>
          </a:p>
        </p:txBody>
      </p:sp>
      <p:sp>
        <p:nvSpPr>
          <p:cNvPr id="9" name="Rounded Rectangle 8"/>
          <p:cNvSpPr/>
          <p:nvPr/>
        </p:nvSpPr>
        <p:spPr>
          <a:xfrm>
            <a:off x="1505155" y="1500261"/>
            <a:ext cx="1116000" cy="1466776"/>
          </a:xfrm>
          <a:prstGeom prst="roundRect">
            <a:avLst>
              <a:gd name="adj" fmla="val 5981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97231" y="1497468"/>
            <a:ext cx="1731849" cy="56668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/>
              <a:t>Sink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91174" y="1812588"/>
            <a:ext cx="972000" cy="540000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088161" y="1911603"/>
            <a:ext cx="833987" cy="456882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/>
              <a:t>Buffer</a:t>
            </a:r>
            <a:endParaRPr lang="ko-KR" altLang="en-US" sz="1800" b="1" dirty="0"/>
          </a:p>
        </p:txBody>
      </p:sp>
      <p:sp>
        <p:nvSpPr>
          <p:cNvPr id="13" name="Right Arrow 106">
            <a:extLst>
              <a:ext uri="{FF2B5EF4-FFF2-40B4-BE49-F238E27FC236}">
                <a16:creationId xmlns="" xmlns:a16="http://schemas.microsoft.com/office/drawing/2014/main" id="{CFA4DA4D-68DE-4D7E-920D-E94C9DED8E99}"/>
              </a:ext>
            </a:extLst>
          </p:cNvPr>
          <p:cNvSpPr/>
          <p:nvPr/>
        </p:nvSpPr>
        <p:spPr>
          <a:xfrm flipV="1">
            <a:off x="2084488" y="1987373"/>
            <a:ext cx="216000" cy="216000"/>
          </a:xfrm>
          <a:prstGeom prst="rightArrow">
            <a:avLst>
              <a:gd name="adj1" fmla="val 23795"/>
              <a:gd name="adj2" fmla="val 50000"/>
            </a:avLst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Picture 2" descr="Image result for red time 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60" t="11048" r="11893" b="11619"/>
          <a:stretch/>
        </p:blipFill>
        <p:spPr bwMode="auto">
          <a:xfrm>
            <a:off x="3221063" y="1989958"/>
            <a:ext cx="209616" cy="2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379565" y="1962387"/>
            <a:ext cx="1027962" cy="291072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altLang="ko-KR" sz="1800" b="1" dirty="0">
                <a:solidFill>
                  <a:srgbClr val="FF0000"/>
                </a:solidFill>
              </a:rPr>
              <a:t>ASYNC</a:t>
            </a:r>
            <a:endParaRPr lang="ko-KR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24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21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64647" y="439736"/>
            <a:ext cx="10972800" cy="1158240"/>
          </a:xfrm>
        </p:spPr>
        <p:txBody>
          <a:bodyPr/>
          <a:lstStyle/>
          <a:p>
            <a:r>
              <a:rPr lang="en-US" altLang="ko-KR" b="1" dirty="0"/>
              <a:t>Asynchronous State </a:t>
            </a:r>
            <a:r>
              <a:rPr lang="en-US" altLang="ko-KR" b="1" dirty="0" err="1"/>
              <a:t>Changes_Single</a:t>
            </a:r>
            <a:r>
              <a:rPr lang="en-US" altLang="ko-KR" b="1" dirty="0"/>
              <a:t> Element (2)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626858" y="2229033"/>
            <a:ext cx="1731849" cy="56668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/>
              <a:t>Element</a:t>
            </a:r>
            <a:endParaRPr lang="ko-KR" altLang="en-US" sz="1800" b="1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8958732" y="2713566"/>
            <a:ext cx="0" cy="3600000"/>
          </a:xfrm>
          <a:prstGeom prst="line">
            <a:avLst/>
          </a:prstGeom>
          <a:ln w="381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79025" y="2229033"/>
            <a:ext cx="1731849" cy="56668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/>
              <a:t>Bus</a:t>
            </a:r>
            <a:endParaRPr lang="ko-KR" altLang="en-US" sz="1800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3431964" y="5294358"/>
            <a:ext cx="2345538" cy="515064"/>
            <a:chOff x="2656114" y="2423887"/>
            <a:chExt cx="2345538" cy="515064"/>
          </a:xfrm>
        </p:grpSpPr>
        <p:cxnSp>
          <p:nvCxnSpPr>
            <p:cNvPr id="24" name="Curved Connector 23"/>
            <p:cNvCxnSpPr/>
            <p:nvPr/>
          </p:nvCxnSpPr>
          <p:spPr>
            <a:xfrm flipH="1">
              <a:off x="2656114" y="2495775"/>
              <a:ext cx="540000" cy="396000"/>
            </a:xfrm>
            <a:prstGeom prst="curvedConnector3">
              <a:avLst>
                <a:gd name="adj1" fmla="val 324603"/>
              </a:avLst>
            </a:prstGeom>
            <a:ln w="9525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2656114" y="2423887"/>
              <a:ext cx="667657" cy="2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729631" y="254057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 altLang="ko-KR" sz="1800" dirty="0" err="1"/>
                <a:t>continue_state</a:t>
              </a:r>
              <a:r>
                <a:rPr lang="en-US" altLang="ko-KR" sz="1800" dirty="0"/>
                <a:t>(SUCCESS)</a:t>
              </a:r>
              <a:endParaRPr lang="ko-KR" altLang="en-US" sz="18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431964" y="3101291"/>
            <a:ext cx="2345538" cy="515064"/>
            <a:chOff x="2656114" y="2423887"/>
            <a:chExt cx="2345538" cy="515064"/>
          </a:xfrm>
        </p:grpSpPr>
        <p:cxnSp>
          <p:nvCxnSpPr>
            <p:cNvPr id="38" name="Curved Connector 37"/>
            <p:cNvCxnSpPr/>
            <p:nvPr/>
          </p:nvCxnSpPr>
          <p:spPr>
            <a:xfrm flipH="1">
              <a:off x="2656114" y="2495775"/>
              <a:ext cx="540000" cy="396000"/>
            </a:xfrm>
            <a:prstGeom prst="curvedConnector3">
              <a:avLst>
                <a:gd name="adj1" fmla="val 324603"/>
              </a:avLst>
            </a:prstGeom>
            <a:ln w="9525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2656114" y="2423887"/>
              <a:ext cx="667657" cy="2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729631" y="254057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 altLang="ko-KR" sz="1800" dirty="0" err="1"/>
                <a:t>change_state</a:t>
              </a:r>
              <a:r>
                <a:rPr lang="en-US" altLang="ko-KR" sz="1800" dirty="0"/>
                <a:t>(P, S)</a:t>
              </a:r>
              <a:endParaRPr lang="ko-KR" altLang="en-US" sz="1800" dirty="0"/>
            </a:p>
          </p:txBody>
        </p:sp>
      </p:grpSp>
      <p:cxnSp>
        <p:nvCxnSpPr>
          <p:cNvPr id="5" name="Straight Connector 4"/>
          <p:cNvCxnSpPr/>
          <p:nvPr/>
        </p:nvCxnSpPr>
        <p:spPr>
          <a:xfrm flipH="1">
            <a:off x="3406565" y="2713566"/>
            <a:ext cx="0" cy="3600000"/>
          </a:xfrm>
          <a:prstGeom prst="line">
            <a:avLst/>
          </a:prstGeom>
          <a:ln w="381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2379450" y="2730324"/>
            <a:ext cx="6965718" cy="398378"/>
            <a:chOff x="1549159" y="4273533"/>
            <a:chExt cx="7560000" cy="398378"/>
          </a:xfrm>
        </p:grpSpPr>
        <p:cxnSp>
          <p:nvCxnSpPr>
            <p:cNvPr id="53" name="Straight Connector 52"/>
            <p:cNvCxnSpPr/>
            <p:nvPr/>
          </p:nvCxnSpPr>
          <p:spPr>
            <a:xfrm rot="5400000" flipH="1">
              <a:off x="5329159" y="658899"/>
              <a:ext cx="0" cy="7560000"/>
            </a:xfrm>
            <a:prstGeom prst="line">
              <a:avLst/>
            </a:prstGeom>
            <a:ln w="9525">
              <a:solidFill>
                <a:schemeClr val="tx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4407757" y="427353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 err="1"/>
                <a:t>set_state</a:t>
              </a:r>
              <a:r>
                <a:rPr lang="en-US" altLang="ko-KR" sz="1800" dirty="0"/>
                <a:t>(S)</a:t>
              </a:r>
              <a:endParaRPr lang="ko-KR" altLang="en-US" sz="1800" dirty="0"/>
            </a:p>
          </p:txBody>
        </p:sp>
      </p:grpSp>
      <p:grpSp>
        <p:nvGrpSpPr>
          <p:cNvPr id="65" name="Group 49">
            <a:extLst>
              <a:ext uri="{FF2B5EF4-FFF2-40B4-BE49-F238E27FC236}">
                <a16:creationId xmlns:a16="http://schemas.microsoft.com/office/drawing/2014/main" xmlns="" id="{8A58C342-8038-4EF7-92AD-990F1E49317A}"/>
              </a:ext>
            </a:extLst>
          </p:cNvPr>
          <p:cNvGrpSpPr/>
          <p:nvPr/>
        </p:nvGrpSpPr>
        <p:grpSpPr>
          <a:xfrm>
            <a:off x="3393867" y="3588944"/>
            <a:ext cx="5580000" cy="398378"/>
            <a:chOff x="2656113" y="4853546"/>
            <a:chExt cx="5580000" cy="398378"/>
          </a:xfrm>
        </p:grpSpPr>
        <p:cxnSp>
          <p:nvCxnSpPr>
            <p:cNvPr id="66" name="Straight Arrow Connector 48">
              <a:extLst>
                <a:ext uri="{FF2B5EF4-FFF2-40B4-BE49-F238E27FC236}">
                  <a16:creationId xmlns:a16="http://schemas.microsoft.com/office/drawing/2014/main" xmlns="" id="{232FD362-EAC4-43F1-B811-7F4F98450D4A}"/>
                </a:ext>
              </a:extLst>
            </p:cNvPr>
            <p:cNvCxnSpPr/>
            <p:nvPr/>
          </p:nvCxnSpPr>
          <p:spPr>
            <a:xfrm>
              <a:off x="2656113" y="4998562"/>
              <a:ext cx="5580000" cy="0"/>
            </a:xfrm>
            <a:prstGeom prst="straightConnector1">
              <a:avLst/>
            </a:prstGeom>
            <a:ln w="9525">
              <a:solidFill>
                <a:schemeClr val="tx2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4CCD87D7-9B3C-4356-8C50-64F9D0910145}"/>
                </a:ext>
              </a:extLst>
            </p:cNvPr>
            <p:cNvSpPr txBox="1"/>
            <p:nvPr/>
          </p:nvSpPr>
          <p:spPr>
            <a:xfrm>
              <a:off x="4415890" y="4853546"/>
              <a:ext cx="2160000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/>
                <a:t>ASYNC_START</a:t>
              </a:r>
              <a:endParaRPr lang="ko-KR" altLang="en-US" sz="1800" dirty="0"/>
            </a:p>
          </p:txBody>
        </p:sp>
      </p:grpSp>
      <p:grpSp>
        <p:nvGrpSpPr>
          <p:cNvPr id="68" name="Group 36">
            <a:extLst>
              <a:ext uri="{FF2B5EF4-FFF2-40B4-BE49-F238E27FC236}">
                <a16:creationId xmlns:a16="http://schemas.microsoft.com/office/drawing/2014/main" xmlns="" id="{C9F1DD21-DEA5-4C36-AD7C-A470A2FB2517}"/>
              </a:ext>
            </a:extLst>
          </p:cNvPr>
          <p:cNvGrpSpPr/>
          <p:nvPr/>
        </p:nvGrpSpPr>
        <p:grpSpPr>
          <a:xfrm>
            <a:off x="3431964" y="3959911"/>
            <a:ext cx="2345538" cy="515064"/>
            <a:chOff x="2656114" y="2423887"/>
            <a:chExt cx="2345538" cy="515064"/>
          </a:xfrm>
        </p:grpSpPr>
        <p:cxnSp>
          <p:nvCxnSpPr>
            <p:cNvPr id="70" name="Curved Connector 37">
              <a:extLst>
                <a:ext uri="{FF2B5EF4-FFF2-40B4-BE49-F238E27FC236}">
                  <a16:creationId xmlns:a16="http://schemas.microsoft.com/office/drawing/2014/main" xmlns="" id="{316E0488-D1C1-4630-929E-90042092926F}"/>
                </a:ext>
              </a:extLst>
            </p:cNvPr>
            <p:cNvCxnSpPr/>
            <p:nvPr/>
          </p:nvCxnSpPr>
          <p:spPr>
            <a:xfrm flipH="1">
              <a:off x="2656114" y="2495775"/>
              <a:ext cx="540000" cy="396000"/>
            </a:xfrm>
            <a:prstGeom prst="curvedConnector3">
              <a:avLst>
                <a:gd name="adj1" fmla="val 324603"/>
              </a:avLst>
            </a:prstGeom>
            <a:ln w="9525">
              <a:solidFill>
                <a:schemeClr val="tx2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38">
              <a:extLst>
                <a:ext uri="{FF2B5EF4-FFF2-40B4-BE49-F238E27FC236}">
                  <a16:creationId xmlns:a16="http://schemas.microsoft.com/office/drawing/2014/main" xmlns="" id="{C81859BE-2CDF-4A76-AF06-99D4DB32FC16}"/>
                </a:ext>
              </a:extLst>
            </p:cNvPr>
            <p:cNvSpPr/>
            <p:nvPr/>
          </p:nvSpPr>
          <p:spPr>
            <a:xfrm>
              <a:off x="2656114" y="2423887"/>
              <a:ext cx="667657" cy="2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80C71FE9-71A6-4BAF-BD9F-6CAD503CB39C}"/>
                </a:ext>
              </a:extLst>
            </p:cNvPr>
            <p:cNvSpPr txBox="1"/>
            <p:nvPr/>
          </p:nvSpPr>
          <p:spPr>
            <a:xfrm>
              <a:off x="2729631" y="254057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 altLang="ko-KR" sz="1800" dirty="0"/>
                <a:t>return ASYNC</a:t>
              </a:r>
              <a:endParaRPr lang="ko-KR" altLang="en-US" sz="1800" dirty="0"/>
            </a:p>
          </p:txBody>
        </p:sp>
      </p:grpSp>
      <p:grpSp>
        <p:nvGrpSpPr>
          <p:cNvPr id="73" name="Group 49">
            <a:extLst>
              <a:ext uri="{FF2B5EF4-FFF2-40B4-BE49-F238E27FC236}">
                <a16:creationId xmlns:a16="http://schemas.microsoft.com/office/drawing/2014/main" xmlns="" id="{AB1414E3-ACB9-44DC-A190-73BC1128EE90}"/>
              </a:ext>
            </a:extLst>
          </p:cNvPr>
          <p:cNvGrpSpPr/>
          <p:nvPr/>
        </p:nvGrpSpPr>
        <p:grpSpPr>
          <a:xfrm>
            <a:off x="3419264" y="4923391"/>
            <a:ext cx="5549579" cy="398378"/>
            <a:chOff x="2656113" y="4853546"/>
            <a:chExt cx="5580000" cy="398378"/>
          </a:xfrm>
        </p:grpSpPr>
        <p:cxnSp>
          <p:nvCxnSpPr>
            <p:cNvPr id="74" name="Straight Arrow Connector 48">
              <a:extLst>
                <a:ext uri="{FF2B5EF4-FFF2-40B4-BE49-F238E27FC236}">
                  <a16:creationId xmlns:a16="http://schemas.microsoft.com/office/drawing/2014/main" xmlns="" id="{7FC1D595-BF06-4576-A95F-6594257366CD}"/>
                </a:ext>
              </a:extLst>
            </p:cNvPr>
            <p:cNvCxnSpPr/>
            <p:nvPr/>
          </p:nvCxnSpPr>
          <p:spPr>
            <a:xfrm>
              <a:off x="2656113" y="4998562"/>
              <a:ext cx="5580000" cy="0"/>
            </a:xfrm>
            <a:prstGeom prst="straightConnector1">
              <a:avLst/>
            </a:prstGeom>
            <a:ln w="9525">
              <a:solidFill>
                <a:schemeClr val="tx2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44EF2483-BB4E-414A-BE2F-8A81A7B2724B}"/>
                </a:ext>
              </a:extLst>
            </p:cNvPr>
            <p:cNvSpPr txBox="1"/>
            <p:nvPr/>
          </p:nvSpPr>
          <p:spPr>
            <a:xfrm>
              <a:off x="4415890" y="4853546"/>
              <a:ext cx="2160000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/>
                <a:t>ASYNC_DONE</a:t>
              </a:r>
              <a:endParaRPr lang="ko-KR" altLang="en-US" sz="1800" dirty="0"/>
            </a:p>
          </p:txBody>
        </p:sp>
      </p:grpSp>
      <p:grpSp>
        <p:nvGrpSpPr>
          <p:cNvPr id="76" name="Group 49">
            <a:extLst>
              <a:ext uri="{FF2B5EF4-FFF2-40B4-BE49-F238E27FC236}">
                <a16:creationId xmlns:a16="http://schemas.microsoft.com/office/drawing/2014/main" xmlns="" id="{C58EDB7E-230A-471C-843A-387AA31BA274}"/>
              </a:ext>
            </a:extLst>
          </p:cNvPr>
          <p:cNvGrpSpPr/>
          <p:nvPr/>
        </p:nvGrpSpPr>
        <p:grpSpPr>
          <a:xfrm>
            <a:off x="3431964" y="5782014"/>
            <a:ext cx="5526768" cy="398378"/>
            <a:chOff x="2656113" y="4853546"/>
            <a:chExt cx="5580000" cy="398378"/>
          </a:xfrm>
        </p:grpSpPr>
        <p:cxnSp>
          <p:nvCxnSpPr>
            <p:cNvPr id="77" name="Straight Arrow Connector 48">
              <a:extLst>
                <a:ext uri="{FF2B5EF4-FFF2-40B4-BE49-F238E27FC236}">
                  <a16:creationId xmlns:a16="http://schemas.microsoft.com/office/drawing/2014/main" xmlns="" id="{57EB9A17-CB58-4D1B-8FF6-9D38927F9361}"/>
                </a:ext>
              </a:extLst>
            </p:cNvPr>
            <p:cNvCxnSpPr/>
            <p:nvPr/>
          </p:nvCxnSpPr>
          <p:spPr>
            <a:xfrm>
              <a:off x="2656113" y="4998562"/>
              <a:ext cx="5580000" cy="0"/>
            </a:xfrm>
            <a:prstGeom prst="straightConnector1">
              <a:avLst/>
            </a:prstGeom>
            <a:ln w="9525">
              <a:solidFill>
                <a:schemeClr val="tx2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5EAC5BA8-F5B7-40C0-84FC-A04BB5B0390C}"/>
                </a:ext>
              </a:extLst>
            </p:cNvPr>
            <p:cNvSpPr txBox="1"/>
            <p:nvPr/>
          </p:nvSpPr>
          <p:spPr>
            <a:xfrm>
              <a:off x="4415890" y="4853546"/>
              <a:ext cx="2160000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/>
                <a:t>STATE_CHANGED(…)</a:t>
              </a:r>
              <a:endParaRPr lang="ko-KR" altLang="en-US" sz="1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91520" y="4447564"/>
            <a:ext cx="5844266" cy="503238"/>
            <a:chOff x="5760400" y="3768264"/>
            <a:chExt cx="5844266" cy="503238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A696B8CE-D006-43D5-8A02-288AC3E624FE}"/>
                </a:ext>
              </a:extLst>
            </p:cNvPr>
            <p:cNvSpPr txBox="1"/>
            <p:nvPr/>
          </p:nvSpPr>
          <p:spPr>
            <a:xfrm>
              <a:off x="7598144" y="3796840"/>
              <a:ext cx="2160000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/>
                <a:t>ponder &amp; set next, pending, current, </a:t>
              </a:r>
              <a:r>
                <a:rPr lang="en-US" altLang="ko-KR" sz="1800" dirty="0" err="1"/>
                <a:t>state_ret</a:t>
              </a:r>
              <a:endParaRPr lang="ko-KR" altLang="en-US" sz="1800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11E250E7-867C-415E-944C-4207D2509A36}"/>
                </a:ext>
              </a:extLst>
            </p:cNvPr>
            <p:cNvGrpSpPr/>
            <p:nvPr/>
          </p:nvGrpSpPr>
          <p:grpSpPr>
            <a:xfrm>
              <a:off x="11325266" y="3768264"/>
              <a:ext cx="279400" cy="503238"/>
              <a:chOff x="10079416" y="4388534"/>
              <a:chExt cx="279400" cy="503238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xmlns="" id="{7C09A260-FB64-4552-8B6F-C56F93926658}"/>
                  </a:ext>
                </a:extLst>
              </p:cNvPr>
              <p:cNvSpPr/>
              <p:nvPr/>
            </p:nvSpPr>
            <p:spPr>
              <a:xfrm>
                <a:off x="10079416" y="4388534"/>
                <a:ext cx="279400" cy="5032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0" name="Straight Connector 9">
                <a:extLst>
                  <a:ext uri="{FF2B5EF4-FFF2-40B4-BE49-F238E27FC236}">
                    <a16:creationId xmlns:a16="http://schemas.microsoft.com/office/drawing/2014/main" xmlns="" id="{65EDC915-65D7-4C69-B069-2A79798D500F}"/>
                  </a:ext>
                </a:extLst>
              </p:cNvPr>
              <p:cNvCxnSpPr/>
              <p:nvPr/>
            </p:nvCxnSpPr>
            <p:spPr>
              <a:xfrm flipH="1">
                <a:off x="10191873" y="4449220"/>
                <a:ext cx="0" cy="360000"/>
              </a:xfrm>
              <a:prstGeom prst="line">
                <a:avLst/>
              </a:prstGeom>
              <a:ln w="38100">
                <a:solidFill>
                  <a:schemeClr val="tx2"/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xmlns="" id="{E8ED0EA3-7CA4-4BCC-BDA6-D4D0F8594137}"/>
                </a:ext>
              </a:extLst>
            </p:cNvPr>
            <p:cNvGrpSpPr/>
            <p:nvPr/>
          </p:nvGrpSpPr>
          <p:grpSpPr>
            <a:xfrm>
              <a:off x="5760400" y="3768264"/>
              <a:ext cx="279400" cy="503238"/>
              <a:chOff x="10079416" y="4388534"/>
              <a:chExt cx="279400" cy="503238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xmlns="" id="{031195FB-9708-4A5A-80CE-94A8402A5885}"/>
                  </a:ext>
                </a:extLst>
              </p:cNvPr>
              <p:cNvSpPr/>
              <p:nvPr/>
            </p:nvSpPr>
            <p:spPr>
              <a:xfrm>
                <a:off x="10079416" y="4388534"/>
                <a:ext cx="279400" cy="5032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3" name="Straight Connector 9">
                <a:extLst>
                  <a:ext uri="{FF2B5EF4-FFF2-40B4-BE49-F238E27FC236}">
                    <a16:creationId xmlns:a16="http://schemas.microsoft.com/office/drawing/2014/main" xmlns="" id="{DECD5319-7ED7-4027-9802-A528538113EB}"/>
                  </a:ext>
                </a:extLst>
              </p:cNvPr>
              <p:cNvCxnSpPr/>
              <p:nvPr/>
            </p:nvCxnSpPr>
            <p:spPr>
              <a:xfrm flipH="1">
                <a:off x="10191873" y="4463508"/>
                <a:ext cx="0" cy="360000"/>
              </a:xfrm>
              <a:prstGeom prst="line">
                <a:avLst/>
              </a:prstGeom>
              <a:ln w="38100">
                <a:solidFill>
                  <a:schemeClr val="tx2"/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6" t="71492" r="13281" b="26585"/>
          <a:stretch/>
        </p:blipFill>
        <p:spPr>
          <a:xfrm>
            <a:off x="579101" y="1271531"/>
            <a:ext cx="10927453" cy="19594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0" t="31733" r="14200" b="62934"/>
          <a:stretch/>
        </p:blipFill>
        <p:spPr>
          <a:xfrm>
            <a:off x="692215" y="1528160"/>
            <a:ext cx="10814339" cy="55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6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22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64647" y="439736"/>
            <a:ext cx="10972800" cy="1158240"/>
          </a:xfrm>
        </p:spPr>
        <p:txBody>
          <a:bodyPr/>
          <a:lstStyle/>
          <a:p>
            <a:r>
              <a:rPr lang="en-US" altLang="ko-KR" b="1" dirty="0"/>
              <a:t>Asynchronous State </a:t>
            </a:r>
            <a:r>
              <a:rPr lang="en-US" altLang="ko-KR" b="1" dirty="0" err="1"/>
              <a:t>Changes_GstBin</a:t>
            </a:r>
            <a:r>
              <a:rPr lang="en-US" altLang="ko-KR" b="1" dirty="0"/>
              <a:t> (1)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762107" y="2347779"/>
            <a:ext cx="1731849" cy="56668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/>
              <a:t>bin</a:t>
            </a:r>
            <a:endParaRPr lang="ko-KR" altLang="en-US" sz="1800" b="1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8224157" y="2704296"/>
            <a:ext cx="0" cy="3528000"/>
          </a:xfrm>
          <a:prstGeom prst="line">
            <a:avLst/>
          </a:prstGeom>
          <a:ln w="381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44450" y="2347779"/>
            <a:ext cx="1731849" cy="56668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/>
              <a:t>child</a:t>
            </a:r>
            <a:endParaRPr lang="ko-KR" altLang="en-US" sz="1800" b="1" dirty="0"/>
          </a:p>
        </p:txBody>
      </p:sp>
      <p:grpSp>
        <p:nvGrpSpPr>
          <p:cNvPr id="28" name="Group 27"/>
          <p:cNvGrpSpPr/>
          <p:nvPr/>
        </p:nvGrpSpPr>
        <p:grpSpPr>
          <a:xfrm>
            <a:off x="2655859" y="3623875"/>
            <a:ext cx="2345538" cy="515064"/>
            <a:chOff x="2656114" y="2423887"/>
            <a:chExt cx="2345538" cy="515064"/>
          </a:xfrm>
        </p:grpSpPr>
        <p:cxnSp>
          <p:nvCxnSpPr>
            <p:cNvPr id="24" name="Curved Connector 23"/>
            <p:cNvCxnSpPr/>
            <p:nvPr/>
          </p:nvCxnSpPr>
          <p:spPr>
            <a:xfrm flipH="1">
              <a:off x="2656114" y="2495775"/>
              <a:ext cx="540000" cy="396000"/>
            </a:xfrm>
            <a:prstGeom prst="curvedConnector3">
              <a:avLst>
                <a:gd name="adj1" fmla="val 324603"/>
              </a:avLst>
            </a:prstGeom>
            <a:ln w="9525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2656114" y="2423887"/>
              <a:ext cx="667657" cy="2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729631" y="254057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 altLang="ko-KR" sz="1800" dirty="0"/>
                <a:t>if first </a:t>
              </a:r>
              <a:r>
                <a:rPr lang="en-US" altLang="ko-KR" sz="1800" dirty="0" err="1"/>
                <a:t>async</a:t>
              </a:r>
              <a:r>
                <a:rPr lang="en-US" altLang="ko-KR" sz="1800" dirty="0"/>
                <a:t> element ASYNC_START</a:t>
              </a:r>
              <a:endParaRPr lang="ko-KR" altLang="en-US" sz="1800" dirty="0"/>
            </a:p>
          </p:txBody>
        </p:sp>
      </p:grpSp>
      <p:cxnSp>
        <p:nvCxnSpPr>
          <p:cNvPr id="5" name="Straight Connector 4"/>
          <p:cNvCxnSpPr/>
          <p:nvPr/>
        </p:nvCxnSpPr>
        <p:spPr>
          <a:xfrm flipH="1">
            <a:off x="2627158" y="2704296"/>
            <a:ext cx="0" cy="3528000"/>
          </a:xfrm>
          <a:prstGeom prst="line">
            <a:avLst/>
          </a:prstGeom>
          <a:ln w="381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2" name="Group 51"/>
          <p:cNvGrpSpPr/>
          <p:nvPr/>
        </p:nvGrpSpPr>
        <p:grpSpPr>
          <a:xfrm>
            <a:off x="1616299" y="2782522"/>
            <a:ext cx="7560000" cy="398378"/>
            <a:chOff x="1549159" y="4273533"/>
            <a:chExt cx="7560000" cy="398378"/>
          </a:xfrm>
        </p:grpSpPr>
        <p:cxnSp>
          <p:nvCxnSpPr>
            <p:cNvPr id="53" name="Straight Connector 52"/>
            <p:cNvCxnSpPr/>
            <p:nvPr/>
          </p:nvCxnSpPr>
          <p:spPr>
            <a:xfrm rot="5400000" flipH="1">
              <a:off x="5329159" y="658899"/>
              <a:ext cx="0" cy="7560000"/>
            </a:xfrm>
            <a:prstGeom prst="line">
              <a:avLst/>
            </a:prstGeom>
            <a:ln w="9525">
              <a:solidFill>
                <a:schemeClr val="tx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4041693" y="427353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 err="1"/>
                <a:t>set_state</a:t>
              </a:r>
              <a:r>
                <a:rPr lang="en-US" altLang="ko-KR" sz="1800" dirty="0"/>
                <a:t>(S)</a:t>
              </a:r>
              <a:endParaRPr lang="ko-KR" altLang="en-US" sz="1800" dirty="0"/>
            </a:p>
          </p:txBody>
        </p:sp>
      </p:grpSp>
      <p:grpSp>
        <p:nvGrpSpPr>
          <p:cNvPr id="65" name="Group 49">
            <a:extLst>
              <a:ext uri="{FF2B5EF4-FFF2-40B4-BE49-F238E27FC236}">
                <a16:creationId xmlns:a16="http://schemas.microsoft.com/office/drawing/2014/main" xmlns="" id="{8A58C342-8038-4EF7-92AD-990F1E49317A}"/>
              </a:ext>
            </a:extLst>
          </p:cNvPr>
          <p:cNvGrpSpPr/>
          <p:nvPr/>
        </p:nvGrpSpPr>
        <p:grpSpPr>
          <a:xfrm>
            <a:off x="2630716" y="3062973"/>
            <a:ext cx="5580000" cy="398378"/>
            <a:chOff x="2656113" y="4853546"/>
            <a:chExt cx="5580000" cy="398378"/>
          </a:xfrm>
        </p:grpSpPr>
        <p:cxnSp>
          <p:nvCxnSpPr>
            <p:cNvPr id="66" name="Straight Arrow Connector 48">
              <a:extLst>
                <a:ext uri="{FF2B5EF4-FFF2-40B4-BE49-F238E27FC236}">
                  <a16:creationId xmlns:a16="http://schemas.microsoft.com/office/drawing/2014/main" xmlns="" id="{232FD362-EAC4-43F1-B811-7F4F98450D4A}"/>
                </a:ext>
              </a:extLst>
            </p:cNvPr>
            <p:cNvCxnSpPr/>
            <p:nvPr/>
          </p:nvCxnSpPr>
          <p:spPr>
            <a:xfrm>
              <a:off x="2656113" y="4998562"/>
              <a:ext cx="5580000" cy="0"/>
            </a:xfrm>
            <a:prstGeom prst="straightConnector1">
              <a:avLst/>
            </a:prstGeom>
            <a:ln w="9525">
              <a:solidFill>
                <a:schemeClr val="tx2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4CCD87D7-9B3C-4356-8C50-64F9D0910145}"/>
                </a:ext>
              </a:extLst>
            </p:cNvPr>
            <p:cNvSpPr txBox="1"/>
            <p:nvPr/>
          </p:nvSpPr>
          <p:spPr>
            <a:xfrm>
              <a:off x="4415890" y="4853546"/>
              <a:ext cx="2160000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/>
                <a:t>ASYNC_START</a:t>
              </a:r>
              <a:endParaRPr lang="ko-KR" altLang="en-US" sz="1800" dirty="0"/>
            </a:p>
          </p:txBody>
        </p:sp>
      </p:grpSp>
      <p:grpSp>
        <p:nvGrpSpPr>
          <p:cNvPr id="68" name="Group 36">
            <a:extLst>
              <a:ext uri="{FF2B5EF4-FFF2-40B4-BE49-F238E27FC236}">
                <a16:creationId xmlns:a16="http://schemas.microsoft.com/office/drawing/2014/main" xmlns="" id="{C9F1DD21-DEA5-4C36-AD7C-A470A2FB2517}"/>
              </a:ext>
            </a:extLst>
          </p:cNvPr>
          <p:cNvGrpSpPr/>
          <p:nvPr/>
        </p:nvGrpSpPr>
        <p:grpSpPr>
          <a:xfrm>
            <a:off x="2619283" y="4021012"/>
            <a:ext cx="2382114" cy="515064"/>
            <a:chOff x="2619538" y="2423887"/>
            <a:chExt cx="2382114" cy="515064"/>
          </a:xfrm>
        </p:grpSpPr>
        <p:cxnSp>
          <p:nvCxnSpPr>
            <p:cNvPr id="70" name="Curved Connector 37">
              <a:extLst>
                <a:ext uri="{FF2B5EF4-FFF2-40B4-BE49-F238E27FC236}">
                  <a16:creationId xmlns:a16="http://schemas.microsoft.com/office/drawing/2014/main" xmlns="" id="{316E0488-D1C1-4630-929E-90042092926F}"/>
                </a:ext>
              </a:extLst>
            </p:cNvPr>
            <p:cNvCxnSpPr/>
            <p:nvPr/>
          </p:nvCxnSpPr>
          <p:spPr>
            <a:xfrm flipH="1">
              <a:off x="2619538" y="2495775"/>
              <a:ext cx="540000" cy="396000"/>
            </a:xfrm>
            <a:prstGeom prst="curvedConnector3">
              <a:avLst>
                <a:gd name="adj1" fmla="val 324603"/>
              </a:avLst>
            </a:prstGeom>
            <a:ln w="9525">
              <a:solidFill>
                <a:schemeClr val="tx2"/>
              </a:solidFill>
              <a:prstDash val="dash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Rectangle 38">
              <a:extLst>
                <a:ext uri="{FF2B5EF4-FFF2-40B4-BE49-F238E27FC236}">
                  <a16:creationId xmlns:a16="http://schemas.microsoft.com/office/drawing/2014/main" xmlns="" id="{C81859BE-2CDF-4A76-AF06-99D4DB32FC16}"/>
                </a:ext>
              </a:extLst>
            </p:cNvPr>
            <p:cNvSpPr/>
            <p:nvPr/>
          </p:nvSpPr>
          <p:spPr>
            <a:xfrm>
              <a:off x="2656114" y="2423887"/>
              <a:ext cx="667657" cy="2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80C71FE9-71A6-4BAF-BD9F-6CAD503CB39C}"/>
                </a:ext>
              </a:extLst>
            </p:cNvPr>
            <p:cNvSpPr txBox="1"/>
            <p:nvPr/>
          </p:nvSpPr>
          <p:spPr>
            <a:xfrm>
              <a:off x="2729631" y="254057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 altLang="ko-KR" sz="1800" dirty="0"/>
                <a:t>return ASYNC</a:t>
              </a:r>
              <a:endParaRPr lang="ko-KR" altLang="en-US" sz="1800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C6A590C3-E93C-408E-B82C-A8CA38C27801}"/>
              </a:ext>
            </a:extLst>
          </p:cNvPr>
          <p:cNvGrpSpPr/>
          <p:nvPr/>
        </p:nvGrpSpPr>
        <p:grpSpPr>
          <a:xfrm>
            <a:off x="2596011" y="4418149"/>
            <a:ext cx="5779800" cy="283811"/>
            <a:chOff x="2621411" y="3925111"/>
            <a:chExt cx="5779800" cy="503238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xmlns="" id="{11E250E7-867C-415E-944C-4207D2509A36}"/>
                </a:ext>
              </a:extLst>
            </p:cNvPr>
            <p:cNvGrpSpPr/>
            <p:nvPr/>
          </p:nvGrpSpPr>
          <p:grpSpPr>
            <a:xfrm>
              <a:off x="8121811" y="3925111"/>
              <a:ext cx="279400" cy="503238"/>
              <a:chOff x="10079416" y="4388534"/>
              <a:chExt cx="279400" cy="503238"/>
            </a:xfrm>
          </p:grpSpPr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xmlns="" id="{7C09A260-FB64-4552-8B6F-C56F93926658}"/>
                  </a:ext>
                </a:extLst>
              </p:cNvPr>
              <p:cNvSpPr/>
              <p:nvPr/>
            </p:nvSpPr>
            <p:spPr>
              <a:xfrm>
                <a:off x="10079416" y="4388534"/>
                <a:ext cx="279400" cy="5032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0" name="Straight Connector 9">
                <a:extLst>
                  <a:ext uri="{FF2B5EF4-FFF2-40B4-BE49-F238E27FC236}">
                    <a16:creationId xmlns:a16="http://schemas.microsoft.com/office/drawing/2014/main" xmlns="" id="{65EDC915-65D7-4C69-B069-2A79798D500F}"/>
                  </a:ext>
                </a:extLst>
              </p:cNvPr>
              <p:cNvCxnSpPr/>
              <p:nvPr/>
            </p:nvCxnSpPr>
            <p:spPr>
              <a:xfrm flipH="1">
                <a:off x="10198985" y="4457731"/>
                <a:ext cx="0" cy="360000"/>
              </a:xfrm>
              <a:prstGeom prst="line">
                <a:avLst/>
              </a:prstGeom>
              <a:ln w="38100">
                <a:solidFill>
                  <a:schemeClr val="tx2"/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xmlns="" id="{E8ED0EA3-7CA4-4BCC-BDA6-D4D0F8594137}"/>
                </a:ext>
              </a:extLst>
            </p:cNvPr>
            <p:cNvGrpSpPr/>
            <p:nvPr/>
          </p:nvGrpSpPr>
          <p:grpSpPr>
            <a:xfrm>
              <a:off x="2621411" y="3925111"/>
              <a:ext cx="78136" cy="503238"/>
              <a:chOff x="10172458" y="4388534"/>
              <a:chExt cx="78136" cy="503238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xmlns="" id="{031195FB-9708-4A5A-80CE-94A8402A5885}"/>
                  </a:ext>
                </a:extLst>
              </p:cNvPr>
              <p:cNvSpPr/>
              <p:nvPr/>
            </p:nvSpPr>
            <p:spPr>
              <a:xfrm>
                <a:off x="10172458" y="4388534"/>
                <a:ext cx="78136" cy="5032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83" name="Straight Connector 9">
                <a:extLst>
                  <a:ext uri="{FF2B5EF4-FFF2-40B4-BE49-F238E27FC236}">
                    <a16:creationId xmlns:a16="http://schemas.microsoft.com/office/drawing/2014/main" xmlns="" id="{DECD5319-7ED7-4027-9802-A528538113EB}"/>
                  </a:ext>
                </a:extLst>
              </p:cNvPr>
              <p:cNvCxnSpPr/>
              <p:nvPr/>
            </p:nvCxnSpPr>
            <p:spPr>
              <a:xfrm flipH="1">
                <a:off x="10210161" y="4506372"/>
                <a:ext cx="0" cy="360000"/>
              </a:xfrm>
              <a:prstGeom prst="line">
                <a:avLst/>
              </a:prstGeom>
              <a:ln w="38100">
                <a:solidFill>
                  <a:schemeClr val="tx2"/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Group 49">
            <a:extLst>
              <a:ext uri="{FF2B5EF4-FFF2-40B4-BE49-F238E27FC236}">
                <a16:creationId xmlns:a16="http://schemas.microsoft.com/office/drawing/2014/main" xmlns="" id="{23889E87-0B70-41D3-B16C-E9BF901A5495}"/>
              </a:ext>
            </a:extLst>
          </p:cNvPr>
          <p:cNvGrpSpPr/>
          <p:nvPr/>
        </p:nvGrpSpPr>
        <p:grpSpPr>
          <a:xfrm>
            <a:off x="2656113" y="3343424"/>
            <a:ext cx="5580000" cy="398378"/>
            <a:chOff x="2656113" y="4853546"/>
            <a:chExt cx="5580000" cy="398378"/>
          </a:xfrm>
        </p:grpSpPr>
        <p:cxnSp>
          <p:nvCxnSpPr>
            <p:cNvPr id="42" name="Straight Arrow Connector 48">
              <a:extLst>
                <a:ext uri="{FF2B5EF4-FFF2-40B4-BE49-F238E27FC236}">
                  <a16:creationId xmlns:a16="http://schemas.microsoft.com/office/drawing/2014/main" xmlns="" id="{52E49307-9F29-4CF1-A37D-825BF2A3A60F}"/>
                </a:ext>
              </a:extLst>
            </p:cNvPr>
            <p:cNvCxnSpPr/>
            <p:nvPr/>
          </p:nvCxnSpPr>
          <p:spPr>
            <a:xfrm>
              <a:off x="2656113" y="4998562"/>
              <a:ext cx="5580000" cy="0"/>
            </a:xfrm>
            <a:prstGeom prst="straightConnector1">
              <a:avLst/>
            </a:prstGeom>
            <a:ln w="9525">
              <a:solidFill>
                <a:schemeClr val="tx2"/>
              </a:solidFill>
              <a:prstDash val="dash"/>
              <a:headEnd type="triangl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xmlns="" id="{D69C683A-9EF7-4A12-AD35-7034EF98F572}"/>
                </a:ext>
              </a:extLst>
            </p:cNvPr>
            <p:cNvSpPr txBox="1"/>
            <p:nvPr/>
          </p:nvSpPr>
          <p:spPr>
            <a:xfrm>
              <a:off x="4415890" y="4853546"/>
              <a:ext cx="2160000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/>
                <a:t>return ASYNC</a:t>
              </a:r>
              <a:endParaRPr lang="ko-KR" altLang="en-US" sz="1800" dirty="0"/>
            </a:p>
          </p:txBody>
        </p:sp>
      </p:grpSp>
      <p:grpSp>
        <p:nvGrpSpPr>
          <p:cNvPr id="44" name="Group 49">
            <a:extLst>
              <a:ext uri="{FF2B5EF4-FFF2-40B4-BE49-F238E27FC236}">
                <a16:creationId xmlns:a16="http://schemas.microsoft.com/office/drawing/2014/main" xmlns="" id="{F1794F22-46FF-4217-86FC-FCC79E4F00B4}"/>
              </a:ext>
            </a:extLst>
          </p:cNvPr>
          <p:cNvGrpSpPr/>
          <p:nvPr/>
        </p:nvGrpSpPr>
        <p:grpSpPr>
          <a:xfrm>
            <a:off x="2619502" y="4584033"/>
            <a:ext cx="5580000" cy="398378"/>
            <a:chOff x="2656113" y="4853546"/>
            <a:chExt cx="5580000" cy="398378"/>
          </a:xfrm>
        </p:grpSpPr>
        <p:cxnSp>
          <p:nvCxnSpPr>
            <p:cNvPr id="45" name="Straight Arrow Connector 48">
              <a:extLst>
                <a:ext uri="{FF2B5EF4-FFF2-40B4-BE49-F238E27FC236}">
                  <a16:creationId xmlns:a16="http://schemas.microsoft.com/office/drawing/2014/main" xmlns="" id="{C717BA94-2847-4950-9FD8-5BE084FE01C6}"/>
                </a:ext>
              </a:extLst>
            </p:cNvPr>
            <p:cNvCxnSpPr/>
            <p:nvPr/>
          </p:nvCxnSpPr>
          <p:spPr>
            <a:xfrm>
              <a:off x="2656113" y="4998562"/>
              <a:ext cx="5580000" cy="0"/>
            </a:xfrm>
            <a:prstGeom prst="straightConnector1">
              <a:avLst/>
            </a:prstGeom>
            <a:ln w="9525">
              <a:solidFill>
                <a:schemeClr val="tx2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1FB3EF1C-C98B-4B33-91E2-16D0C0BBE6D7}"/>
                </a:ext>
              </a:extLst>
            </p:cNvPr>
            <p:cNvSpPr txBox="1"/>
            <p:nvPr/>
          </p:nvSpPr>
          <p:spPr>
            <a:xfrm>
              <a:off x="4415890" y="4853546"/>
              <a:ext cx="2160000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/>
                <a:t>ASYNC_DONE</a:t>
              </a:r>
              <a:endParaRPr lang="ko-KR" altLang="en-US" sz="1800" dirty="0"/>
            </a:p>
          </p:txBody>
        </p:sp>
      </p:grpSp>
      <p:grpSp>
        <p:nvGrpSpPr>
          <p:cNvPr id="47" name="Group 51">
            <a:extLst>
              <a:ext uri="{FF2B5EF4-FFF2-40B4-BE49-F238E27FC236}">
                <a16:creationId xmlns:a16="http://schemas.microsoft.com/office/drawing/2014/main" xmlns="" id="{F0D39664-26F0-4F7E-8B1B-CE4BAFA6B2A8}"/>
              </a:ext>
            </a:extLst>
          </p:cNvPr>
          <p:cNvGrpSpPr/>
          <p:nvPr/>
        </p:nvGrpSpPr>
        <p:grpSpPr>
          <a:xfrm>
            <a:off x="1616299" y="4864484"/>
            <a:ext cx="7560000" cy="398378"/>
            <a:chOff x="1549159" y="4273533"/>
            <a:chExt cx="7560000" cy="398378"/>
          </a:xfrm>
        </p:grpSpPr>
        <p:cxnSp>
          <p:nvCxnSpPr>
            <p:cNvPr id="48" name="Straight Connector 52">
              <a:extLst>
                <a:ext uri="{FF2B5EF4-FFF2-40B4-BE49-F238E27FC236}">
                  <a16:creationId xmlns:a16="http://schemas.microsoft.com/office/drawing/2014/main" xmlns="" id="{2548DF8D-AA10-45FD-9BB0-225C93B27D06}"/>
                </a:ext>
              </a:extLst>
            </p:cNvPr>
            <p:cNvCxnSpPr/>
            <p:nvPr/>
          </p:nvCxnSpPr>
          <p:spPr>
            <a:xfrm rot="5400000" flipH="1">
              <a:off x="5329159" y="658899"/>
              <a:ext cx="0" cy="7560000"/>
            </a:xfrm>
            <a:prstGeom prst="line">
              <a:avLst/>
            </a:prstGeom>
            <a:ln w="9525">
              <a:solidFill>
                <a:schemeClr val="tx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3A70C474-93B1-40F2-9996-260E12111D2D}"/>
                </a:ext>
              </a:extLst>
            </p:cNvPr>
            <p:cNvSpPr txBox="1"/>
            <p:nvPr/>
          </p:nvSpPr>
          <p:spPr>
            <a:xfrm>
              <a:off x="4041693" y="427353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/>
                <a:t>if last </a:t>
              </a:r>
              <a:r>
                <a:rPr lang="en-US" altLang="ko-KR" sz="1800" dirty="0" err="1"/>
                <a:t>async</a:t>
              </a:r>
              <a:r>
                <a:rPr lang="en-US" altLang="ko-KR" sz="1800" dirty="0"/>
                <a:t> element</a:t>
              </a:r>
              <a:endParaRPr lang="ko-KR" altLang="en-US" sz="1800" dirty="0"/>
            </a:p>
          </p:txBody>
        </p:sp>
      </p:grpSp>
      <p:grpSp>
        <p:nvGrpSpPr>
          <p:cNvPr id="50" name="Group 27">
            <a:extLst>
              <a:ext uri="{FF2B5EF4-FFF2-40B4-BE49-F238E27FC236}">
                <a16:creationId xmlns:a16="http://schemas.microsoft.com/office/drawing/2014/main" xmlns="" id="{22A6A040-6E6A-4AED-92FC-3156E5F6401C}"/>
              </a:ext>
            </a:extLst>
          </p:cNvPr>
          <p:cNvGrpSpPr/>
          <p:nvPr/>
        </p:nvGrpSpPr>
        <p:grpSpPr>
          <a:xfrm>
            <a:off x="2655859" y="5144935"/>
            <a:ext cx="2345538" cy="515064"/>
            <a:chOff x="2656114" y="2423887"/>
            <a:chExt cx="2345538" cy="515064"/>
          </a:xfrm>
        </p:grpSpPr>
        <p:cxnSp>
          <p:nvCxnSpPr>
            <p:cNvPr id="51" name="Curved Connector 23">
              <a:extLst>
                <a:ext uri="{FF2B5EF4-FFF2-40B4-BE49-F238E27FC236}">
                  <a16:creationId xmlns:a16="http://schemas.microsoft.com/office/drawing/2014/main" xmlns="" id="{7CC15580-47FB-41D7-A920-A5EAB33E8CB4}"/>
                </a:ext>
              </a:extLst>
            </p:cNvPr>
            <p:cNvCxnSpPr/>
            <p:nvPr/>
          </p:nvCxnSpPr>
          <p:spPr>
            <a:xfrm flipH="1">
              <a:off x="2656114" y="2495775"/>
              <a:ext cx="540000" cy="396000"/>
            </a:xfrm>
            <a:prstGeom prst="curvedConnector3">
              <a:avLst>
                <a:gd name="adj1" fmla="val 324603"/>
              </a:avLst>
            </a:prstGeom>
            <a:ln w="9525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Rectangle 26">
              <a:extLst>
                <a:ext uri="{FF2B5EF4-FFF2-40B4-BE49-F238E27FC236}">
                  <a16:creationId xmlns:a16="http://schemas.microsoft.com/office/drawing/2014/main" xmlns="" id="{075F09E0-3EE6-45A3-8B8D-B758F54DF0BE}"/>
                </a:ext>
              </a:extLst>
            </p:cNvPr>
            <p:cNvSpPr/>
            <p:nvPr/>
          </p:nvSpPr>
          <p:spPr>
            <a:xfrm>
              <a:off x="2656114" y="2423887"/>
              <a:ext cx="667657" cy="2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BD1901FF-BD63-4F49-B3D0-FC92289FE69B}"/>
                </a:ext>
              </a:extLst>
            </p:cNvPr>
            <p:cNvSpPr txBox="1"/>
            <p:nvPr/>
          </p:nvSpPr>
          <p:spPr>
            <a:xfrm>
              <a:off x="2729631" y="254057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 altLang="ko-KR" sz="1800" dirty="0" err="1"/>
                <a:t>gst_bin_continue_func</a:t>
              </a:r>
              <a:r>
                <a:rPr lang="en-US" altLang="ko-KR" sz="1800" dirty="0"/>
                <a:t>()</a:t>
              </a:r>
              <a:endParaRPr lang="ko-KR" altLang="en-US" sz="1800" dirty="0"/>
            </a:p>
          </p:txBody>
        </p:sp>
      </p:grpSp>
      <p:grpSp>
        <p:nvGrpSpPr>
          <p:cNvPr id="57" name="Group 27">
            <a:extLst>
              <a:ext uri="{FF2B5EF4-FFF2-40B4-BE49-F238E27FC236}">
                <a16:creationId xmlns:a16="http://schemas.microsoft.com/office/drawing/2014/main" xmlns="" id="{140B0F05-D1BC-42C1-9273-9182F0EE3B8B}"/>
              </a:ext>
            </a:extLst>
          </p:cNvPr>
          <p:cNvGrpSpPr/>
          <p:nvPr/>
        </p:nvGrpSpPr>
        <p:grpSpPr>
          <a:xfrm>
            <a:off x="2655859" y="5542069"/>
            <a:ext cx="2345538" cy="515064"/>
            <a:chOff x="2656114" y="2423887"/>
            <a:chExt cx="2345538" cy="515064"/>
          </a:xfrm>
        </p:grpSpPr>
        <p:cxnSp>
          <p:nvCxnSpPr>
            <p:cNvPr id="58" name="Curved Connector 23">
              <a:extLst>
                <a:ext uri="{FF2B5EF4-FFF2-40B4-BE49-F238E27FC236}">
                  <a16:creationId xmlns:a16="http://schemas.microsoft.com/office/drawing/2014/main" xmlns="" id="{2C94179F-B747-4412-9EA6-A7678233902A}"/>
                </a:ext>
              </a:extLst>
            </p:cNvPr>
            <p:cNvCxnSpPr/>
            <p:nvPr/>
          </p:nvCxnSpPr>
          <p:spPr>
            <a:xfrm flipH="1">
              <a:off x="2656114" y="2495775"/>
              <a:ext cx="540000" cy="396000"/>
            </a:xfrm>
            <a:prstGeom prst="curvedConnector3">
              <a:avLst>
                <a:gd name="adj1" fmla="val 324603"/>
              </a:avLst>
            </a:prstGeom>
            <a:ln w="9525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26">
              <a:extLst>
                <a:ext uri="{FF2B5EF4-FFF2-40B4-BE49-F238E27FC236}">
                  <a16:creationId xmlns:a16="http://schemas.microsoft.com/office/drawing/2014/main" xmlns="" id="{6B15581A-8505-4C9C-9A35-A55EDE758DDF}"/>
                </a:ext>
              </a:extLst>
            </p:cNvPr>
            <p:cNvSpPr/>
            <p:nvPr/>
          </p:nvSpPr>
          <p:spPr>
            <a:xfrm>
              <a:off x="2656114" y="2423887"/>
              <a:ext cx="667657" cy="2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45F50A95-B30E-42BB-8E63-BB14A28CD55F}"/>
                </a:ext>
              </a:extLst>
            </p:cNvPr>
            <p:cNvSpPr txBox="1"/>
            <p:nvPr/>
          </p:nvSpPr>
          <p:spPr>
            <a:xfrm>
              <a:off x="2729631" y="254057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 altLang="ko-KR" sz="1800" dirty="0" err="1"/>
                <a:t>change_state</a:t>
              </a:r>
              <a:r>
                <a:rPr lang="en-US" altLang="ko-KR" sz="1800" dirty="0"/>
                <a:t>()</a:t>
              </a:r>
              <a:endParaRPr lang="ko-KR" altLang="en-US" sz="1800" dirty="0"/>
            </a:p>
          </p:txBody>
        </p:sp>
      </p:grp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07" t="57222" r="15390" b="32639"/>
          <a:stretch/>
        </p:blipFill>
        <p:spPr>
          <a:xfrm>
            <a:off x="728788" y="1210871"/>
            <a:ext cx="9534204" cy="93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4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23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64647" y="439736"/>
            <a:ext cx="10972800" cy="1158240"/>
          </a:xfrm>
        </p:spPr>
        <p:txBody>
          <a:bodyPr/>
          <a:lstStyle/>
          <a:p>
            <a:r>
              <a:rPr lang="en-US" altLang="ko-KR" b="1" dirty="0"/>
              <a:t>Asynchronous State </a:t>
            </a:r>
            <a:r>
              <a:rPr lang="en-US" altLang="ko-KR" b="1" dirty="0" err="1"/>
              <a:t>Changes_GstBin</a:t>
            </a:r>
            <a:r>
              <a:rPr lang="en-US" altLang="ko-KR" b="1" dirty="0"/>
              <a:t> (2)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xmlns="" id="{0FA674F1-F11B-40DF-9854-8676E0C72944}"/>
              </a:ext>
            </a:extLst>
          </p:cNvPr>
          <p:cNvSpPr txBox="1">
            <a:spLocks/>
          </p:cNvSpPr>
          <p:nvPr/>
        </p:nvSpPr>
        <p:spPr>
          <a:xfrm>
            <a:off x="607485" y="1604437"/>
            <a:ext cx="10970683" cy="4567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09555" rtl="0" eaLnBrk="1" latinLnBrk="0" hangingPunct="1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None/>
              <a:defRPr lang="en-US" sz="2400" b="0" kern="1200" dirty="0" smtClean="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300543" indent="-300543" algn="l" defTabSz="609555" rtl="0" eaLnBrk="1" latinLnBrk="0" hangingPunct="1">
              <a:spcBef>
                <a:spcPts val="1600"/>
              </a:spcBef>
              <a:buFont typeface="Wingdings" charset="2"/>
              <a:buChar char="§"/>
              <a:defRPr lang="en-US" sz="2100" kern="1200" baseline="0" dirty="0" smtClean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761944" indent="-304776" algn="l" defTabSz="609555" rtl="0" eaLnBrk="1" latinLnBrk="0" hangingPunct="1">
              <a:spcBef>
                <a:spcPts val="1067"/>
              </a:spcBef>
              <a:buFont typeface="Intel Clear" panose="020B0604020203020204" pitchFamily="34" charset="0"/>
              <a:buChar char="–"/>
              <a:defRPr lang="en-US" sz="1900" kern="1200" dirty="0" smtClean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1293188" indent="-304776" algn="l" defTabSz="609555" rtl="0" eaLnBrk="1" latinLnBrk="0" hangingPunct="1">
              <a:spcBef>
                <a:spcPct val="20000"/>
              </a:spcBef>
              <a:buFont typeface="Arial"/>
              <a:buChar char="–"/>
              <a:defRPr lang="en-US" sz="1600" kern="1200" dirty="0" smtClean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758819" indent="-304776" algn="l" defTabSz="609555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lang="en-US" sz="1600" kern="1200" dirty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335254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104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65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12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Adding / removing elements checks for ASYNC</a:t>
            </a:r>
          </a:p>
          <a:p>
            <a:pPr marL="643443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Can trigger new </a:t>
            </a:r>
            <a:r>
              <a:rPr lang="en-US" altLang="ko-KR" dirty="0" err="1"/>
              <a:t>async</a:t>
            </a:r>
            <a:r>
              <a:rPr lang="en-US" altLang="ko-KR" dirty="0"/>
              <a:t> state </a:t>
            </a:r>
            <a:r>
              <a:rPr lang="en-US" altLang="ko-KR" dirty="0" smtClean="0"/>
              <a:t>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Async</a:t>
            </a:r>
            <a:r>
              <a:rPr lang="en-US" altLang="ko-KR" dirty="0" smtClean="0"/>
              <a:t>-handling property=true || top-level bin</a:t>
            </a:r>
            <a:endParaRPr lang="en-US" altLang="ko-KR" dirty="0"/>
          </a:p>
          <a:p>
            <a:pPr marL="643443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Only these are doing </a:t>
            </a:r>
            <a:r>
              <a:rPr lang="en-US" altLang="ko-KR" smtClean="0"/>
              <a:t>the continue part</a:t>
            </a:r>
            <a:endParaRPr lang="en-US" altLang="ko-KR" dirty="0"/>
          </a:p>
          <a:p>
            <a:pPr marL="643443" lvl="1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4210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24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64647" y="439736"/>
            <a:ext cx="10972800" cy="1158240"/>
          </a:xfrm>
        </p:spPr>
        <p:txBody>
          <a:bodyPr/>
          <a:lstStyle/>
          <a:p>
            <a:r>
              <a:rPr lang="en-US" altLang="ko-KR" b="1" dirty="0"/>
              <a:t>Scenario </a:t>
            </a:r>
            <a:r>
              <a:rPr lang="en-US" altLang="ko-KR" b="1" dirty="0" smtClean="0"/>
              <a:t>2_Seek_video </a:t>
            </a:r>
            <a:r>
              <a:rPr lang="en-US" altLang="ko-KR" b="1" dirty="0"/>
              <a:t>(Losing State)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xmlns="" id="{0FA674F1-F11B-40DF-9854-8676E0C72944}"/>
              </a:ext>
            </a:extLst>
          </p:cNvPr>
          <p:cNvSpPr txBox="1">
            <a:spLocks/>
          </p:cNvSpPr>
          <p:nvPr/>
        </p:nvSpPr>
        <p:spPr>
          <a:xfrm>
            <a:off x="607485" y="1604437"/>
            <a:ext cx="10970683" cy="4567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09555" rtl="0" eaLnBrk="1" latinLnBrk="0" hangingPunct="1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None/>
              <a:defRPr lang="en-US" sz="2400" b="0" kern="1200" dirty="0" smtClean="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300543" indent="-300543" algn="l" defTabSz="609555" rtl="0" eaLnBrk="1" latinLnBrk="0" hangingPunct="1">
              <a:spcBef>
                <a:spcPts val="1600"/>
              </a:spcBef>
              <a:buFont typeface="Wingdings" charset="2"/>
              <a:buChar char="§"/>
              <a:defRPr lang="en-US" sz="2100" kern="1200" baseline="0" dirty="0" smtClean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761944" indent="-304776" algn="l" defTabSz="609555" rtl="0" eaLnBrk="1" latinLnBrk="0" hangingPunct="1">
              <a:spcBef>
                <a:spcPts val="1067"/>
              </a:spcBef>
              <a:buFont typeface="Intel Clear" panose="020B0604020203020204" pitchFamily="34" charset="0"/>
              <a:buChar char="–"/>
              <a:defRPr lang="en-US" sz="1900" kern="1200" dirty="0" smtClean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1293188" indent="-304776" algn="l" defTabSz="609555" rtl="0" eaLnBrk="1" latinLnBrk="0" hangingPunct="1">
              <a:spcBef>
                <a:spcPct val="20000"/>
              </a:spcBef>
              <a:buFont typeface="Arial"/>
              <a:buChar char="–"/>
              <a:defRPr lang="en-US" sz="1600" kern="1200" dirty="0" smtClean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758819" indent="-304776" algn="l" defTabSz="609555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lang="en-US" sz="1600" kern="1200" dirty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335254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104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65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12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Flushes move sinks out of PLAYING/PAUSED</a:t>
            </a:r>
          </a:p>
          <a:p>
            <a:pPr marL="643443" lvl="1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gst_element_lost_state</a:t>
            </a:r>
            <a:r>
              <a:rPr lang="en-US" altLang="ko-KR" dirty="0"/>
              <a:t>()</a:t>
            </a:r>
          </a:p>
          <a:p>
            <a:pPr marL="643443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Posts ASYNC_START, pending=PAUSED, target=old state, current= PAUSED, next=PAUSED</a:t>
            </a:r>
          </a:p>
          <a:p>
            <a:pPr marL="643443" lvl="1" indent="-342900">
              <a:buFont typeface="Arial" panose="020B0604020202020204" pitchFamily="34" charset="0"/>
              <a:buChar char="•"/>
            </a:pPr>
            <a:r>
              <a:rPr lang="en-US" altLang="ko-KR" dirty="0"/>
              <a:t>Does not go through </a:t>
            </a:r>
            <a:r>
              <a:rPr lang="en-US" altLang="ko-KR" dirty="0" err="1"/>
              <a:t>change_state</a:t>
            </a:r>
            <a:r>
              <a:rPr lang="en-US" altLang="ko-KR" dirty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Handled </a:t>
            </a:r>
            <a:r>
              <a:rPr lang="en-US" altLang="ko-KR" dirty="0"/>
              <a:t>in bins exactly the same</a:t>
            </a:r>
          </a:p>
          <a:p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774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64647" y="439736"/>
            <a:ext cx="10972800" cy="1158240"/>
          </a:xfrm>
        </p:spPr>
        <p:txBody>
          <a:bodyPr/>
          <a:lstStyle/>
          <a:p>
            <a:r>
              <a:rPr lang="en-US" altLang="ko-KR" b="1" dirty="0" smtClean="0"/>
              <a:t>Scenario 2_Seek_video (Losing State)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5F825D1C-59AC-4867-86C8-1C98FDF561D4}"/>
              </a:ext>
            </a:extLst>
          </p:cNvPr>
          <p:cNvSpPr txBox="1"/>
          <p:nvPr/>
        </p:nvSpPr>
        <p:spPr>
          <a:xfrm>
            <a:off x="6220307" y="1470648"/>
            <a:ext cx="838097" cy="56668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/>
              <a:t>bin</a:t>
            </a:r>
            <a:endParaRPr lang="ko-KR" altLang="en-US" sz="1800" b="1" dirty="0"/>
          </a:p>
        </p:txBody>
      </p:sp>
      <p:cxnSp>
        <p:nvCxnSpPr>
          <p:cNvPr id="56" name="Straight Connector 9">
            <a:extLst>
              <a:ext uri="{FF2B5EF4-FFF2-40B4-BE49-F238E27FC236}">
                <a16:creationId xmlns:a16="http://schemas.microsoft.com/office/drawing/2014/main" xmlns="" id="{05601025-9627-45E5-B8EB-30297AF5419E}"/>
              </a:ext>
            </a:extLst>
          </p:cNvPr>
          <p:cNvCxnSpPr/>
          <p:nvPr/>
        </p:nvCxnSpPr>
        <p:spPr>
          <a:xfrm flipH="1">
            <a:off x="11569530" y="1814973"/>
            <a:ext cx="0" cy="3672000"/>
          </a:xfrm>
          <a:prstGeom prst="line">
            <a:avLst/>
          </a:prstGeom>
          <a:ln w="381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2AFA6709-581B-42D6-9698-40E9D3A24DA0}"/>
              </a:ext>
            </a:extLst>
          </p:cNvPr>
          <p:cNvSpPr txBox="1"/>
          <p:nvPr/>
        </p:nvSpPr>
        <p:spPr>
          <a:xfrm>
            <a:off x="11170824" y="1470648"/>
            <a:ext cx="823416" cy="56668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/>
              <a:t>child</a:t>
            </a:r>
            <a:endParaRPr lang="ko-KR" altLang="en-US" sz="1800" b="1" dirty="0"/>
          </a:p>
        </p:txBody>
      </p:sp>
      <p:grpSp>
        <p:nvGrpSpPr>
          <p:cNvPr id="58" name="Group 27">
            <a:extLst>
              <a:ext uri="{FF2B5EF4-FFF2-40B4-BE49-F238E27FC236}">
                <a16:creationId xmlns:a16="http://schemas.microsoft.com/office/drawing/2014/main" xmlns="" id="{EE19BD81-0A06-440B-9777-BC55D3C6FA09}"/>
              </a:ext>
            </a:extLst>
          </p:cNvPr>
          <p:cNvGrpSpPr/>
          <p:nvPr/>
        </p:nvGrpSpPr>
        <p:grpSpPr>
          <a:xfrm>
            <a:off x="6639407" y="2636776"/>
            <a:ext cx="2345538" cy="515064"/>
            <a:chOff x="2656114" y="2423887"/>
            <a:chExt cx="2345538" cy="515064"/>
          </a:xfrm>
        </p:grpSpPr>
        <p:cxnSp>
          <p:nvCxnSpPr>
            <p:cNvPr id="59" name="Curved Connector 23">
              <a:extLst>
                <a:ext uri="{FF2B5EF4-FFF2-40B4-BE49-F238E27FC236}">
                  <a16:creationId xmlns:a16="http://schemas.microsoft.com/office/drawing/2014/main" xmlns="" id="{2635C78B-B6F3-46AC-8B20-405E71E13FB3}"/>
                </a:ext>
              </a:extLst>
            </p:cNvPr>
            <p:cNvCxnSpPr/>
            <p:nvPr/>
          </p:nvCxnSpPr>
          <p:spPr>
            <a:xfrm flipH="1">
              <a:off x="2656114" y="2495775"/>
              <a:ext cx="540000" cy="396000"/>
            </a:xfrm>
            <a:prstGeom prst="curvedConnector3">
              <a:avLst>
                <a:gd name="adj1" fmla="val 324603"/>
              </a:avLst>
            </a:prstGeom>
            <a:ln w="9525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26">
              <a:extLst>
                <a:ext uri="{FF2B5EF4-FFF2-40B4-BE49-F238E27FC236}">
                  <a16:creationId xmlns:a16="http://schemas.microsoft.com/office/drawing/2014/main" xmlns="" id="{55421A85-E590-4178-BFAF-41C782E65358}"/>
                </a:ext>
              </a:extLst>
            </p:cNvPr>
            <p:cNvSpPr/>
            <p:nvPr/>
          </p:nvSpPr>
          <p:spPr>
            <a:xfrm>
              <a:off x="2656114" y="2423887"/>
              <a:ext cx="667657" cy="2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B3E2313C-5AAC-42C3-B69E-21E90BA5D2A6}"/>
                </a:ext>
              </a:extLst>
            </p:cNvPr>
            <p:cNvSpPr txBox="1"/>
            <p:nvPr/>
          </p:nvSpPr>
          <p:spPr>
            <a:xfrm>
              <a:off x="2729631" y="254057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 altLang="ko-KR" sz="1800" dirty="0"/>
                <a:t>if first </a:t>
              </a:r>
              <a:r>
                <a:rPr lang="en-US" altLang="ko-KR" sz="1800" dirty="0" err="1"/>
                <a:t>async</a:t>
              </a:r>
              <a:r>
                <a:rPr lang="en-US" altLang="ko-KR" sz="1800" dirty="0"/>
                <a:t> element ASYNC_START</a:t>
              </a:r>
              <a:endParaRPr lang="ko-KR" altLang="en-US" sz="1800" dirty="0"/>
            </a:p>
          </p:txBody>
        </p:sp>
      </p:grpSp>
      <p:cxnSp>
        <p:nvCxnSpPr>
          <p:cNvPr id="62" name="Straight Connector 4">
            <a:extLst>
              <a:ext uri="{FF2B5EF4-FFF2-40B4-BE49-F238E27FC236}">
                <a16:creationId xmlns:a16="http://schemas.microsoft.com/office/drawing/2014/main" xmlns="" id="{1532EFBF-69FF-46AA-823B-4DA9E0E62509}"/>
              </a:ext>
            </a:extLst>
          </p:cNvPr>
          <p:cNvCxnSpPr/>
          <p:nvPr/>
        </p:nvCxnSpPr>
        <p:spPr>
          <a:xfrm flipH="1">
            <a:off x="6620612" y="1814973"/>
            <a:ext cx="0" cy="3672000"/>
          </a:xfrm>
          <a:prstGeom prst="line">
            <a:avLst/>
          </a:prstGeom>
          <a:ln w="3810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3" name="Group 49">
            <a:extLst>
              <a:ext uri="{FF2B5EF4-FFF2-40B4-BE49-F238E27FC236}">
                <a16:creationId xmlns:a16="http://schemas.microsoft.com/office/drawing/2014/main" xmlns="" id="{4E478655-006A-4BE4-8066-945D3341BF5C}"/>
              </a:ext>
            </a:extLst>
          </p:cNvPr>
          <p:cNvGrpSpPr/>
          <p:nvPr/>
        </p:nvGrpSpPr>
        <p:grpSpPr>
          <a:xfrm>
            <a:off x="6614264" y="2313466"/>
            <a:ext cx="4944470" cy="398378"/>
            <a:chOff x="2656113" y="4853546"/>
            <a:chExt cx="5580000" cy="398378"/>
          </a:xfrm>
        </p:grpSpPr>
        <p:cxnSp>
          <p:nvCxnSpPr>
            <p:cNvPr id="64" name="Straight Arrow Connector 48">
              <a:extLst>
                <a:ext uri="{FF2B5EF4-FFF2-40B4-BE49-F238E27FC236}">
                  <a16:creationId xmlns:a16="http://schemas.microsoft.com/office/drawing/2014/main" xmlns="" id="{8BEDFFEB-7D36-4AD6-B0C1-C0812FB52D1B}"/>
                </a:ext>
              </a:extLst>
            </p:cNvPr>
            <p:cNvCxnSpPr/>
            <p:nvPr/>
          </p:nvCxnSpPr>
          <p:spPr>
            <a:xfrm>
              <a:off x="2656113" y="4998562"/>
              <a:ext cx="5580000" cy="0"/>
            </a:xfrm>
            <a:prstGeom prst="straightConnector1">
              <a:avLst/>
            </a:prstGeom>
            <a:ln w="9525">
              <a:solidFill>
                <a:schemeClr val="tx2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182B3755-3177-42CB-B5D6-0FF30FC36F1B}"/>
                </a:ext>
              </a:extLst>
            </p:cNvPr>
            <p:cNvSpPr txBox="1"/>
            <p:nvPr/>
          </p:nvSpPr>
          <p:spPr>
            <a:xfrm>
              <a:off x="4415890" y="4853546"/>
              <a:ext cx="2160000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/>
                <a:t>ASYNC_START</a:t>
              </a:r>
              <a:endParaRPr lang="ko-KR" altLang="en-US" sz="1800" dirty="0"/>
            </a:p>
          </p:txBody>
        </p:sp>
      </p:grpSp>
      <p:grpSp>
        <p:nvGrpSpPr>
          <p:cNvPr id="66" name="그룹 25">
            <a:extLst>
              <a:ext uri="{FF2B5EF4-FFF2-40B4-BE49-F238E27FC236}">
                <a16:creationId xmlns:a16="http://schemas.microsoft.com/office/drawing/2014/main" xmlns="" id="{4D091D02-4D28-4A16-9509-EC26541B7C3B}"/>
              </a:ext>
            </a:extLst>
          </p:cNvPr>
          <p:cNvGrpSpPr/>
          <p:nvPr/>
        </p:nvGrpSpPr>
        <p:grpSpPr>
          <a:xfrm>
            <a:off x="6579405" y="3144076"/>
            <a:ext cx="5104595" cy="233371"/>
            <a:chOff x="2608548" y="3925111"/>
            <a:chExt cx="5792663" cy="503238"/>
          </a:xfrm>
        </p:grpSpPr>
        <p:grpSp>
          <p:nvGrpSpPr>
            <p:cNvPr id="67" name="그룹 26">
              <a:extLst>
                <a:ext uri="{FF2B5EF4-FFF2-40B4-BE49-F238E27FC236}">
                  <a16:creationId xmlns:a16="http://schemas.microsoft.com/office/drawing/2014/main" xmlns="" id="{17259050-038A-420E-9788-322244622D35}"/>
                </a:ext>
              </a:extLst>
            </p:cNvPr>
            <p:cNvGrpSpPr/>
            <p:nvPr/>
          </p:nvGrpSpPr>
          <p:grpSpPr>
            <a:xfrm>
              <a:off x="8121811" y="3925111"/>
              <a:ext cx="279400" cy="503238"/>
              <a:chOff x="10079416" y="4388534"/>
              <a:chExt cx="279400" cy="503238"/>
            </a:xfrm>
          </p:grpSpPr>
          <p:sp>
            <p:nvSpPr>
              <p:cNvPr id="72" name="직사각형 30">
                <a:extLst>
                  <a:ext uri="{FF2B5EF4-FFF2-40B4-BE49-F238E27FC236}">
                    <a16:creationId xmlns:a16="http://schemas.microsoft.com/office/drawing/2014/main" xmlns="" id="{33669F1D-FF63-4B82-AD77-9B28AAB2D64D}"/>
                  </a:ext>
                </a:extLst>
              </p:cNvPr>
              <p:cNvSpPr/>
              <p:nvPr/>
            </p:nvSpPr>
            <p:spPr>
              <a:xfrm>
                <a:off x="10079416" y="4388534"/>
                <a:ext cx="279400" cy="5032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3" name="Straight Connector 9">
                <a:extLst>
                  <a:ext uri="{FF2B5EF4-FFF2-40B4-BE49-F238E27FC236}">
                    <a16:creationId xmlns:a16="http://schemas.microsoft.com/office/drawing/2014/main" xmlns="" id="{74C6A499-4C76-43A5-BA83-0A76F360443B}"/>
                  </a:ext>
                </a:extLst>
              </p:cNvPr>
              <p:cNvCxnSpPr/>
              <p:nvPr/>
            </p:nvCxnSpPr>
            <p:spPr>
              <a:xfrm flipH="1">
                <a:off x="10228082" y="4506372"/>
                <a:ext cx="0" cy="360000"/>
              </a:xfrm>
              <a:prstGeom prst="line">
                <a:avLst/>
              </a:prstGeom>
              <a:ln w="38100">
                <a:solidFill>
                  <a:schemeClr val="tx2"/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그룹 27">
              <a:extLst>
                <a:ext uri="{FF2B5EF4-FFF2-40B4-BE49-F238E27FC236}">
                  <a16:creationId xmlns:a16="http://schemas.microsoft.com/office/drawing/2014/main" xmlns="" id="{C6BCCB30-4A5F-4382-B0C5-DB0628FF6F34}"/>
                </a:ext>
              </a:extLst>
            </p:cNvPr>
            <p:cNvGrpSpPr/>
            <p:nvPr/>
          </p:nvGrpSpPr>
          <p:grpSpPr>
            <a:xfrm>
              <a:off x="2608548" y="3925111"/>
              <a:ext cx="188412" cy="503238"/>
              <a:chOff x="10159595" y="4388534"/>
              <a:chExt cx="188412" cy="503238"/>
            </a:xfrm>
          </p:grpSpPr>
          <p:sp>
            <p:nvSpPr>
              <p:cNvPr id="70" name="직사각형 28">
                <a:extLst>
                  <a:ext uri="{FF2B5EF4-FFF2-40B4-BE49-F238E27FC236}">
                    <a16:creationId xmlns:a16="http://schemas.microsoft.com/office/drawing/2014/main" xmlns="" id="{145CF704-34CC-4280-BA3C-E7F2EAF5664C}"/>
                  </a:ext>
                </a:extLst>
              </p:cNvPr>
              <p:cNvSpPr/>
              <p:nvPr/>
            </p:nvSpPr>
            <p:spPr>
              <a:xfrm>
                <a:off x="10159595" y="4388534"/>
                <a:ext cx="188412" cy="5032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71" name="Straight Connector 9">
                <a:extLst>
                  <a:ext uri="{FF2B5EF4-FFF2-40B4-BE49-F238E27FC236}">
                    <a16:creationId xmlns:a16="http://schemas.microsoft.com/office/drawing/2014/main" xmlns="" id="{E171BAF1-19CC-4979-BB14-57369CEB72D8}"/>
                  </a:ext>
                </a:extLst>
              </p:cNvPr>
              <p:cNvCxnSpPr/>
              <p:nvPr/>
            </p:nvCxnSpPr>
            <p:spPr>
              <a:xfrm flipH="1">
                <a:off x="10191873" y="4506372"/>
                <a:ext cx="0" cy="360000"/>
              </a:xfrm>
              <a:prstGeom prst="line">
                <a:avLst/>
              </a:prstGeom>
              <a:ln w="38100">
                <a:solidFill>
                  <a:schemeClr val="tx2"/>
                </a:solidFill>
                <a:prstDash val="sys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" name="Group 49">
            <a:extLst>
              <a:ext uri="{FF2B5EF4-FFF2-40B4-BE49-F238E27FC236}">
                <a16:creationId xmlns:a16="http://schemas.microsoft.com/office/drawing/2014/main" xmlns="" id="{AD8B2405-A3C5-4DE9-961F-364994372D36}"/>
              </a:ext>
            </a:extLst>
          </p:cNvPr>
          <p:cNvGrpSpPr/>
          <p:nvPr/>
        </p:nvGrpSpPr>
        <p:grpSpPr>
          <a:xfrm>
            <a:off x="6603050" y="3302380"/>
            <a:ext cx="4955684" cy="398378"/>
            <a:chOff x="2656113" y="4853546"/>
            <a:chExt cx="5580000" cy="398378"/>
          </a:xfrm>
        </p:grpSpPr>
        <p:cxnSp>
          <p:nvCxnSpPr>
            <p:cNvPr id="75" name="Straight Arrow Connector 48">
              <a:extLst>
                <a:ext uri="{FF2B5EF4-FFF2-40B4-BE49-F238E27FC236}">
                  <a16:creationId xmlns:a16="http://schemas.microsoft.com/office/drawing/2014/main" xmlns="" id="{558582F9-7704-4191-9CC2-47539B77E4DD}"/>
                </a:ext>
              </a:extLst>
            </p:cNvPr>
            <p:cNvCxnSpPr/>
            <p:nvPr/>
          </p:nvCxnSpPr>
          <p:spPr>
            <a:xfrm>
              <a:off x="2656113" y="4998562"/>
              <a:ext cx="5580000" cy="0"/>
            </a:xfrm>
            <a:prstGeom prst="straightConnector1">
              <a:avLst/>
            </a:prstGeom>
            <a:ln w="9525">
              <a:solidFill>
                <a:schemeClr val="tx2"/>
              </a:solidFill>
              <a:headEnd type="arrow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64017E26-43E5-4EE1-AFAE-2BC27CFE6015}"/>
                </a:ext>
              </a:extLst>
            </p:cNvPr>
            <p:cNvSpPr txBox="1"/>
            <p:nvPr/>
          </p:nvSpPr>
          <p:spPr>
            <a:xfrm>
              <a:off x="4415890" y="4853546"/>
              <a:ext cx="2160000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/>
                <a:t>ASYNC_DONE</a:t>
              </a:r>
              <a:endParaRPr lang="ko-KR" altLang="en-US" sz="1800" dirty="0"/>
            </a:p>
          </p:txBody>
        </p:sp>
      </p:grpSp>
      <p:grpSp>
        <p:nvGrpSpPr>
          <p:cNvPr id="77" name="Group 51">
            <a:extLst>
              <a:ext uri="{FF2B5EF4-FFF2-40B4-BE49-F238E27FC236}">
                <a16:creationId xmlns:a16="http://schemas.microsoft.com/office/drawing/2014/main" xmlns="" id="{B7BEACB0-A5C8-43B0-9187-77E109D89015}"/>
              </a:ext>
            </a:extLst>
          </p:cNvPr>
          <p:cNvGrpSpPr/>
          <p:nvPr/>
        </p:nvGrpSpPr>
        <p:grpSpPr>
          <a:xfrm>
            <a:off x="5599847" y="3625690"/>
            <a:ext cx="6592153" cy="398378"/>
            <a:chOff x="1549159" y="4273533"/>
            <a:chExt cx="7560000" cy="398378"/>
          </a:xfrm>
        </p:grpSpPr>
        <p:cxnSp>
          <p:nvCxnSpPr>
            <p:cNvPr id="78" name="Straight Connector 52">
              <a:extLst>
                <a:ext uri="{FF2B5EF4-FFF2-40B4-BE49-F238E27FC236}">
                  <a16:creationId xmlns:a16="http://schemas.microsoft.com/office/drawing/2014/main" xmlns="" id="{FA86CE1B-DE34-45EF-8D2B-D1B67B6AE019}"/>
                </a:ext>
              </a:extLst>
            </p:cNvPr>
            <p:cNvCxnSpPr/>
            <p:nvPr/>
          </p:nvCxnSpPr>
          <p:spPr>
            <a:xfrm rot="5400000" flipH="1">
              <a:off x="5329159" y="658899"/>
              <a:ext cx="0" cy="7560000"/>
            </a:xfrm>
            <a:prstGeom prst="line">
              <a:avLst/>
            </a:prstGeom>
            <a:ln w="9525">
              <a:solidFill>
                <a:schemeClr val="tx2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6BA75A07-B3FD-444E-B4FD-9E2DE2BD7DDA}"/>
                </a:ext>
              </a:extLst>
            </p:cNvPr>
            <p:cNvSpPr txBox="1"/>
            <p:nvPr/>
          </p:nvSpPr>
          <p:spPr>
            <a:xfrm>
              <a:off x="4041693" y="427353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/>
                <a:t>if last </a:t>
              </a:r>
              <a:r>
                <a:rPr lang="en-US" altLang="ko-KR" sz="1800" dirty="0" err="1"/>
                <a:t>async</a:t>
              </a:r>
              <a:r>
                <a:rPr lang="en-US" altLang="ko-KR" sz="1800" dirty="0"/>
                <a:t> element</a:t>
              </a:r>
              <a:endParaRPr lang="ko-KR" altLang="en-US" sz="1800" dirty="0"/>
            </a:p>
          </p:txBody>
        </p:sp>
      </p:grpSp>
      <p:grpSp>
        <p:nvGrpSpPr>
          <p:cNvPr id="80" name="Group 27">
            <a:extLst>
              <a:ext uri="{FF2B5EF4-FFF2-40B4-BE49-F238E27FC236}">
                <a16:creationId xmlns:a16="http://schemas.microsoft.com/office/drawing/2014/main" xmlns="" id="{F4C432DE-089B-44FA-B4A6-3D70D7FE1C39}"/>
              </a:ext>
            </a:extLst>
          </p:cNvPr>
          <p:cNvGrpSpPr/>
          <p:nvPr/>
        </p:nvGrpSpPr>
        <p:grpSpPr>
          <a:xfrm>
            <a:off x="6639407" y="3949000"/>
            <a:ext cx="2345538" cy="515064"/>
            <a:chOff x="2656114" y="2423887"/>
            <a:chExt cx="2345538" cy="515064"/>
          </a:xfrm>
        </p:grpSpPr>
        <p:cxnSp>
          <p:nvCxnSpPr>
            <p:cNvPr id="81" name="Curved Connector 23">
              <a:extLst>
                <a:ext uri="{FF2B5EF4-FFF2-40B4-BE49-F238E27FC236}">
                  <a16:creationId xmlns:a16="http://schemas.microsoft.com/office/drawing/2014/main" xmlns="" id="{6405362A-9C25-451F-8718-4BF36C1892D6}"/>
                </a:ext>
              </a:extLst>
            </p:cNvPr>
            <p:cNvCxnSpPr/>
            <p:nvPr/>
          </p:nvCxnSpPr>
          <p:spPr>
            <a:xfrm flipH="1">
              <a:off x="2656114" y="2495775"/>
              <a:ext cx="540000" cy="396000"/>
            </a:xfrm>
            <a:prstGeom prst="curvedConnector3">
              <a:avLst>
                <a:gd name="adj1" fmla="val 324603"/>
              </a:avLst>
            </a:prstGeom>
            <a:ln w="9525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26">
              <a:extLst>
                <a:ext uri="{FF2B5EF4-FFF2-40B4-BE49-F238E27FC236}">
                  <a16:creationId xmlns:a16="http://schemas.microsoft.com/office/drawing/2014/main" xmlns="" id="{E9E40FF3-DD1A-47EE-9F98-A8CB22DDAECF}"/>
                </a:ext>
              </a:extLst>
            </p:cNvPr>
            <p:cNvSpPr/>
            <p:nvPr/>
          </p:nvSpPr>
          <p:spPr>
            <a:xfrm>
              <a:off x="2656114" y="2423887"/>
              <a:ext cx="667657" cy="2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xmlns="" id="{CE7CA1AE-EA0E-4D80-A52A-BC4A55806D50}"/>
                </a:ext>
              </a:extLst>
            </p:cNvPr>
            <p:cNvSpPr txBox="1"/>
            <p:nvPr/>
          </p:nvSpPr>
          <p:spPr>
            <a:xfrm>
              <a:off x="2729631" y="254057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 altLang="ko-KR" sz="1800" dirty="0" err="1"/>
                <a:t>gst_bin_continue_func</a:t>
              </a:r>
              <a:r>
                <a:rPr lang="en-US" altLang="ko-KR" sz="1800" dirty="0"/>
                <a:t>()</a:t>
              </a:r>
              <a:endParaRPr lang="ko-KR" altLang="en-US" sz="1800" dirty="0"/>
            </a:p>
          </p:txBody>
        </p:sp>
      </p:grpSp>
      <p:grpSp>
        <p:nvGrpSpPr>
          <p:cNvPr id="84" name="Group 27">
            <a:extLst>
              <a:ext uri="{FF2B5EF4-FFF2-40B4-BE49-F238E27FC236}">
                <a16:creationId xmlns:a16="http://schemas.microsoft.com/office/drawing/2014/main" xmlns="" id="{CC224404-1050-4A65-BA9D-F94F712743C9}"/>
              </a:ext>
            </a:extLst>
          </p:cNvPr>
          <p:cNvGrpSpPr/>
          <p:nvPr/>
        </p:nvGrpSpPr>
        <p:grpSpPr>
          <a:xfrm>
            <a:off x="6639407" y="4388996"/>
            <a:ext cx="2345538" cy="515064"/>
            <a:chOff x="2656114" y="2423887"/>
            <a:chExt cx="2345538" cy="515064"/>
          </a:xfrm>
        </p:grpSpPr>
        <p:cxnSp>
          <p:nvCxnSpPr>
            <p:cNvPr id="85" name="Curved Connector 23">
              <a:extLst>
                <a:ext uri="{FF2B5EF4-FFF2-40B4-BE49-F238E27FC236}">
                  <a16:creationId xmlns:a16="http://schemas.microsoft.com/office/drawing/2014/main" xmlns="" id="{A1118078-8553-4F31-B2E1-F19988F8652B}"/>
                </a:ext>
              </a:extLst>
            </p:cNvPr>
            <p:cNvCxnSpPr/>
            <p:nvPr/>
          </p:nvCxnSpPr>
          <p:spPr>
            <a:xfrm flipH="1">
              <a:off x="2656114" y="2495775"/>
              <a:ext cx="540000" cy="396000"/>
            </a:xfrm>
            <a:prstGeom prst="curvedConnector3">
              <a:avLst>
                <a:gd name="adj1" fmla="val 324603"/>
              </a:avLst>
            </a:prstGeom>
            <a:ln w="9525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26">
              <a:extLst>
                <a:ext uri="{FF2B5EF4-FFF2-40B4-BE49-F238E27FC236}">
                  <a16:creationId xmlns:a16="http://schemas.microsoft.com/office/drawing/2014/main" xmlns="" id="{DD920554-5770-47D0-899B-38ED6615B2D6}"/>
                </a:ext>
              </a:extLst>
            </p:cNvPr>
            <p:cNvSpPr/>
            <p:nvPr/>
          </p:nvSpPr>
          <p:spPr>
            <a:xfrm>
              <a:off x="2656114" y="2423887"/>
              <a:ext cx="667657" cy="2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xmlns="" id="{8FD0EAE9-9A2C-4952-A2A4-D65883AAE606}"/>
                </a:ext>
              </a:extLst>
            </p:cNvPr>
            <p:cNvSpPr txBox="1"/>
            <p:nvPr/>
          </p:nvSpPr>
          <p:spPr>
            <a:xfrm>
              <a:off x="2729631" y="254057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 altLang="ko-KR" sz="1800" dirty="0" err="1"/>
                <a:t>change_state</a:t>
              </a:r>
              <a:r>
                <a:rPr lang="en-US" altLang="ko-KR" sz="1800" dirty="0"/>
                <a:t>(PAUSED)</a:t>
              </a:r>
              <a:endParaRPr lang="ko-KR" altLang="en-US" sz="1800" dirty="0"/>
            </a:p>
          </p:txBody>
        </p:sp>
      </p:grpSp>
      <p:grpSp>
        <p:nvGrpSpPr>
          <p:cNvPr id="88" name="Group 27">
            <a:extLst>
              <a:ext uri="{FF2B5EF4-FFF2-40B4-BE49-F238E27FC236}">
                <a16:creationId xmlns:a16="http://schemas.microsoft.com/office/drawing/2014/main" xmlns="" id="{12F040FB-117D-4B5A-BFFC-018B3B611DE8}"/>
              </a:ext>
            </a:extLst>
          </p:cNvPr>
          <p:cNvGrpSpPr/>
          <p:nvPr/>
        </p:nvGrpSpPr>
        <p:grpSpPr>
          <a:xfrm flipH="1">
            <a:off x="10054422" y="1873470"/>
            <a:ext cx="1492142" cy="515064"/>
            <a:chOff x="2656114" y="2423887"/>
            <a:chExt cx="1492142" cy="515064"/>
          </a:xfrm>
        </p:grpSpPr>
        <p:cxnSp>
          <p:nvCxnSpPr>
            <p:cNvPr id="89" name="Curved Connector 23">
              <a:extLst>
                <a:ext uri="{FF2B5EF4-FFF2-40B4-BE49-F238E27FC236}">
                  <a16:creationId xmlns:a16="http://schemas.microsoft.com/office/drawing/2014/main" xmlns="" id="{EA9FEE3C-8B9C-4DF3-9344-86DBD332C3B0}"/>
                </a:ext>
              </a:extLst>
            </p:cNvPr>
            <p:cNvCxnSpPr/>
            <p:nvPr/>
          </p:nvCxnSpPr>
          <p:spPr>
            <a:xfrm flipH="1">
              <a:off x="2658364" y="2495775"/>
              <a:ext cx="252000" cy="396000"/>
            </a:xfrm>
            <a:prstGeom prst="curvedConnector3">
              <a:avLst>
                <a:gd name="adj1" fmla="val 324603"/>
              </a:avLst>
            </a:prstGeom>
            <a:ln w="9525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26">
              <a:extLst>
                <a:ext uri="{FF2B5EF4-FFF2-40B4-BE49-F238E27FC236}">
                  <a16:creationId xmlns:a16="http://schemas.microsoft.com/office/drawing/2014/main" xmlns="" id="{51646BFF-3446-4F58-B105-CE2856A4A7D4}"/>
                </a:ext>
              </a:extLst>
            </p:cNvPr>
            <p:cNvSpPr/>
            <p:nvPr/>
          </p:nvSpPr>
          <p:spPr>
            <a:xfrm>
              <a:off x="2656114" y="2423887"/>
              <a:ext cx="667657" cy="2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xmlns="" id="{BD0A1C90-3820-49C4-9409-02E654BAA6A3}"/>
                </a:ext>
              </a:extLst>
            </p:cNvPr>
            <p:cNvSpPr txBox="1"/>
            <p:nvPr/>
          </p:nvSpPr>
          <p:spPr>
            <a:xfrm>
              <a:off x="2729632" y="2540573"/>
              <a:ext cx="1418624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pPr algn="r"/>
              <a:r>
                <a:rPr lang="en-US" altLang="ko-KR" sz="1800" dirty="0" err="1"/>
                <a:t>lost_state</a:t>
              </a:r>
              <a:r>
                <a:rPr lang="en-US" altLang="ko-KR" sz="1800" dirty="0"/>
                <a:t>()</a:t>
              </a:r>
              <a:endParaRPr lang="ko-KR" altLang="en-US" sz="1800" dirty="0"/>
            </a:p>
          </p:txBody>
        </p:sp>
      </p:grpSp>
      <p:grpSp>
        <p:nvGrpSpPr>
          <p:cNvPr id="92" name="Group 27">
            <a:extLst>
              <a:ext uri="{FF2B5EF4-FFF2-40B4-BE49-F238E27FC236}">
                <a16:creationId xmlns:a16="http://schemas.microsoft.com/office/drawing/2014/main" xmlns="" id="{CEA42E69-92D9-4179-B8CF-3ACE5FB4FBC7}"/>
              </a:ext>
            </a:extLst>
          </p:cNvPr>
          <p:cNvGrpSpPr/>
          <p:nvPr/>
        </p:nvGrpSpPr>
        <p:grpSpPr>
          <a:xfrm>
            <a:off x="6639407" y="4828989"/>
            <a:ext cx="2345538" cy="515064"/>
            <a:chOff x="2656114" y="2423887"/>
            <a:chExt cx="2345538" cy="515064"/>
          </a:xfrm>
        </p:grpSpPr>
        <p:cxnSp>
          <p:nvCxnSpPr>
            <p:cNvPr id="96" name="Curved Connector 23">
              <a:extLst>
                <a:ext uri="{FF2B5EF4-FFF2-40B4-BE49-F238E27FC236}">
                  <a16:creationId xmlns:a16="http://schemas.microsoft.com/office/drawing/2014/main" xmlns="" id="{E4564D23-3299-4BE7-BF5F-AEA70563C082}"/>
                </a:ext>
              </a:extLst>
            </p:cNvPr>
            <p:cNvCxnSpPr/>
            <p:nvPr/>
          </p:nvCxnSpPr>
          <p:spPr>
            <a:xfrm flipH="1">
              <a:off x="2656114" y="2495775"/>
              <a:ext cx="540000" cy="396000"/>
            </a:xfrm>
            <a:prstGeom prst="curvedConnector3">
              <a:avLst>
                <a:gd name="adj1" fmla="val 324603"/>
              </a:avLst>
            </a:prstGeom>
            <a:ln w="9525">
              <a:solidFill>
                <a:schemeClr val="tx2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Rectangle 26">
              <a:extLst>
                <a:ext uri="{FF2B5EF4-FFF2-40B4-BE49-F238E27FC236}">
                  <a16:creationId xmlns:a16="http://schemas.microsoft.com/office/drawing/2014/main" xmlns="" id="{DA577852-4BAC-47D6-8338-7744A2B98A40}"/>
                </a:ext>
              </a:extLst>
            </p:cNvPr>
            <p:cNvSpPr/>
            <p:nvPr/>
          </p:nvSpPr>
          <p:spPr>
            <a:xfrm>
              <a:off x="2656114" y="2423887"/>
              <a:ext cx="667657" cy="269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xmlns="" id="{BE1BFB7D-49A1-415E-BFF2-4B85C7CF231D}"/>
                </a:ext>
              </a:extLst>
            </p:cNvPr>
            <p:cNvSpPr txBox="1"/>
            <p:nvPr/>
          </p:nvSpPr>
          <p:spPr>
            <a:xfrm>
              <a:off x="2729631" y="2540573"/>
              <a:ext cx="2272021" cy="398378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 altLang="ko-KR" sz="1800" dirty="0" err="1"/>
                <a:t>change_state</a:t>
              </a:r>
              <a:r>
                <a:rPr lang="en-US" altLang="ko-KR" sz="1800" dirty="0"/>
                <a:t>(target)</a:t>
              </a:r>
              <a:endParaRPr lang="ko-KR" altLang="en-US" sz="1800" dirty="0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4" t="7639" r="16516" b="77284"/>
          <a:stretch/>
        </p:blipFill>
        <p:spPr>
          <a:xfrm>
            <a:off x="353195" y="1988982"/>
            <a:ext cx="5927840" cy="103403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5" t="66728" r="14153" b="15171"/>
          <a:stretch/>
        </p:blipFill>
        <p:spPr>
          <a:xfrm>
            <a:off x="353195" y="3450427"/>
            <a:ext cx="5919421" cy="193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14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64647" y="439736"/>
            <a:ext cx="10972800" cy="1158240"/>
          </a:xfrm>
        </p:spPr>
        <p:txBody>
          <a:bodyPr/>
          <a:lstStyle/>
          <a:p>
            <a:r>
              <a:rPr lang="en-US" altLang="ko-KR" b="1" dirty="0" smtClean="0"/>
              <a:t>Scenario 3_Lock&lt;-&gt;Synchronization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xmlns="" id="{0FA674F1-F11B-40DF-9854-8676E0C72944}"/>
              </a:ext>
            </a:extLst>
          </p:cNvPr>
          <p:cNvSpPr txBox="1">
            <a:spLocks/>
          </p:cNvSpPr>
          <p:nvPr/>
        </p:nvSpPr>
        <p:spPr>
          <a:xfrm>
            <a:off x="607485" y="1604437"/>
            <a:ext cx="10970683" cy="4567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09555" rtl="0" eaLnBrk="1" latinLnBrk="0" hangingPunct="1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None/>
              <a:defRPr lang="en-US" sz="2400" b="0" kern="1200" dirty="0" smtClean="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300543" indent="-300543" algn="l" defTabSz="609555" rtl="0" eaLnBrk="1" latinLnBrk="0" hangingPunct="1">
              <a:spcBef>
                <a:spcPts val="1600"/>
              </a:spcBef>
              <a:buFont typeface="Wingdings" charset="2"/>
              <a:buChar char="§"/>
              <a:defRPr lang="en-US" sz="2100" kern="1200" baseline="0" dirty="0" smtClean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761944" indent="-304776" algn="l" defTabSz="609555" rtl="0" eaLnBrk="1" latinLnBrk="0" hangingPunct="1">
              <a:spcBef>
                <a:spcPts val="1067"/>
              </a:spcBef>
              <a:buFont typeface="Intel Clear" panose="020B0604020203020204" pitchFamily="34" charset="0"/>
              <a:buChar char="–"/>
              <a:defRPr lang="en-US" sz="1900" kern="1200" dirty="0" smtClean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1293188" indent="-304776" algn="l" defTabSz="609555" rtl="0" eaLnBrk="1" latinLnBrk="0" hangingPunct="1">
              <a:spcBef>
                <a:spcPct val="20000"/>
              </a:spcBef>
              <a:buFont typeface="Arial"/>
              <a:buChar char="–"/>
              <a:defRPr lang="en-US" sz="1600" kern="1200" dirty="0" smtClean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758819" indent="-304776" algn="l" defTabSz="609555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lang="en-US" sz="1600" kern="1200" dirty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335254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104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65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12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Keep elements’ state along with bin</a:t>
            </a:r>
          </a:p>
          <a:p>
            <a:pPr marL="643443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gst_element_sync_state_with_parent</a:t>
            </a:r>
            <a:r>
              <a:rPr lang="en-US" altLang="ko-KR" dirty="0" smtClean="0"/>
              <a:t>()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Make some element independent from bin</a:t>
            </a:r>
          </a:p>
          <a:p>
            <a:pPr marL="643443" lvl="1" indent="-342900">
              <a:buFont typeface="Arial" panose="020B0604020202020204" pitchFamily="34" charset="0"/>
              <a:buChar char="•"/>
            </a:pPr>
            <a:r>
              <a:rPr lang="en-US" altLang="ko-KR" dirty="0" err="1" smtClean="0"/>
              <a:t>gst_element_set_locked_state</a:t>
            </a:r>
            <a:r>
              <a:rPr lang="en-US" altLang="ko-KR" dirty="0" smtClean="0"/>
              <a:t>()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858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95068" y="436723"/>
            <a:ext cx="10972800" cy="1158240"/>
          </a:xfrm>
        </p:spPr>
        <p:txBody>
          <a:bodyPr/>
          <a:lstStyle/>
          <a:p>
            <a:r>
              <a:rPr lang="en-US" altLang="ko-KR" b="1" dirty="0" smtClean="0"/>
              <a:t>Scenario 3_Lock/Sync states in </a:t>
            </a:r>
            <a:r>
              <a:rPr lang="en-US" altLang="ko-KR" b="1" dirty="0" err="1" smtClean="0"/>
              <a:t>GstBin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Right Arrow 7"/>
          <p:cNvSpPr/>
          <p:nvPr/>
        </p:nvSpPr>
        <p:spPr>
          <a:xfrm rot="5400000">
            <a:off x="4220827" y="3051036"/>
            <a:ext cx="432000" cy="112030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709849" y="1499558"/>
            <a:ext cx="2357437" cy="307777"/>
            <a:chOff x="776524" y="1499558"/>
            <a:chExt cx="2357437" cy="307777"/>
          </a:xfrm>
        </p:grpSpPr>
        <p:sp>
          <p:nvSpPr>
            <p:cNvPr id="10" name="모서리가 둥근 직사각형 39"/>
            <p:cNvSpPr/>
            <p:nvPr/>
          </p:nvSpPr>
          <p:spPr>
            <a:xfrm>
              <a:off x="875242" y="1499558"/>
              <a:ext cx="2160000" cy="30777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76524" y="1529874"/>
              <a:ext cx="2357437" cy="277461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 smtClean="0">
                  <a:solidFill>
                    <a:srgbClr val="003C71"/>
                  </a:solidFill>
                </a:rPr>
                <a:t>Before Lock(Sync)</a:t>
              </a:r>
              <a:endParaRPr lang="ko-KR" altLang="en-US" sz="1800" dirty="0" smtClean="0">
                <a:solidFill>
                  <a:srgbClr val="003C7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709849" y="4176083"/>
            <a:ext cx="2357437" cy="307777"/>
            <a:chOff x="709849" y="4176083"/>
            <a:chExt cx="2357437" cy="307777"/>
          </a:xfrm>
        </p:grpSpPr>
        <p:sp>
          <p:nvSpPr>
            <p:cNvPr id="12" name="모서리가 둥근 직사각형 39"/>
            <p:cNvSpPr/>
            <p:nvPr/>
          </p:nvSpPr>
          <p:spPr>
            <a:xfrm>
              <a:off x="808567" y="4176083"/>
              <a:ext cx="2160000" cy="307777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400" dirty="0">
                <a:ln>
                  <a:solidFill>
                    <a:schemeClr val="accent1">
                      <a:alpha val="30000"/>
                    </a:schemeClr>
                  </a:solidFill>
                </a:ln>
                <a:solidFill>
                  <a:schemeClr val="tx1"/>
                </a:solidFill>
                <a:ea typeface="나눔고딕" panose="020D0604000000000000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9849" y="4206399"/>
              <a:ext cx="2357437" cy="277461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dirty="0" smtClean="0">
                  <a:solidFill>
                    <a:srgbClr val="003C71"/>
                  </a:solidFill>
                </a:rPr>
                <a:t>After Lock(</a:t>
              </a:r>
              <a:r>
                <a:rPr lang="en-US" altLang="ko-KR" sz="1800" dirty="0" err="1" smtClean="0">
                  <a:solidFill>
                    <a:srgbClr val="003C71"/>
                  </a:solidFill>
                </a:rPr>
                <a:t>Unsync</a:t>
              </a:r>
              <a:r>
                <a:rPr lang="en-US" altLang="ko-KR" sz="1800" dirty="0" smtClean="0">
                  <a:solidFill>
                    <a:srgbClr val="003C71"/>
                  </a:solidFill>
                </a:rPr>
                <a:t>)</a:t>
              </a:r>
              <a:endParaRPr lang="ko-KR" altLang="en-US" sz="1800" dirty="0" smtClean="0">
                <a:solidFill>
                  <a:srgbClr val="003C71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18" y="1085591"/>
            <a:ext cx="3741832" cy="82793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069" y="3785553"/>
            <a:ext cx="3739981" cy="828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0" t="14851" r="11195" b="80039"/>
          <a:stretch/>
        </p:blipFill>
        <p:spPr>
          <a:xfrm>
            <a:off x="1162049" y="4780559"/>
            <a:ext cx="9720000" cy="487801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19" t="15694" r="11250" b="75139"/>
          <a:stretch/>
        </p:blipFill>
        <p:spPr>
          <a:xfrm>
            <a:off x="1162049" y="2063997"/>
            <a:ext cx="9720000" cy="877276"/>
          </a:xfrm>
          <a:prstGeom prst="rect">
            <a:avLst/>
          </a:prstGeom>
        </p:spPr>
      </p:pic>
      <p:sp>
        <p:nvSpPr>
          <p:cNvPr id="80" name="Rounded Rectangle 79"/>
          <p:cNvSpPr/>
          <p:nvPr/>
        </p:nvSpPr>
        <p:spPr>
          <a:xfrm>
            <a:off x="3969742" y="2088888"/>
            <a:ext cx="914400" cy="269691"/>
          </a:xfrm>
          <a:prstGeom prst="roundRect">
            <a:avLst/>
          </a:prstGeom>
          <a:solidFill>
            <a:srgbClr val="009900">
              <a:alpha val="29804"/>
            </a:srgbClr>
          </a:solidFill>
          <a:ln w="5715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Image result for green check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851" y="1853279"/>
            <a:ext cx="294582" cy="294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Isosceles Triangle 80"/>
          <p:cNvSpPr/>
          <p:nvPr/>
        </p:nvSpPr>
        <p:spPr>
          <a:xfrm rot="5400000">
            <a:off x="7708536" y="4191305"/>
            <a:ext cx="243042" cy="21259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3" name="Group 82"/>
          <p:cNvGrpSpPr/>
          <p:nvPr/>
        </p:nvGrpSpPr>
        <p:grpSpPr>
          <a:xfrm>
            <a:off x="7192388" y="1114683"/>
            <a:ext cx="144000" cy="180000"/>
            <a:chOff x="8811638" y="933450"/>
            <a:chExt cx="169426" cy="284549"/>
          </a:xfrm>
        </p:grpSpPr>
        <p:sp>
          <p:nvSpPr>
            <p:cNvPr id="82" name="Rectangle 81"/>
            <p:cNvSpPr/>
            <p:nvPr/>
          </p:nvSpPr>
          <p:spPr>
            <a:xfrm flipH="1">
              <a:off x="8811638" y="933450"/>
              <a:ext cx="56138" cy="28454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Rectangle 84"/>
            <p:cNvSpPr/>
            <p:nvPr/>
          </p:nvSpPr>
          <p:spPr>
            <a:xfrm flipH="1">
              <a:off x="8924926" y="933450"/>
              <a:ext cx="56138" cy="28454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7192388" y="3827188"/>
            <a:ext cx="144000" cy="180000"/>
            <a:chOff x="8811638" y="933450"/>
            <a:chExt cx="169426" cy="284549"/>
          </a:xfrm>
        </p:grpSpPr>
        <p:sp>
          <p:nvSpPr>
            <p:cNvPr id="88" name="Rectangle 87"/>
            <p:cNvSpPr/>
            <p:nvPr/>
          </p:nvSpPr>
          <p:spPr>
            <a:xfrm flipH="1">
              <a:off x="8811638" y="933450"/>
              <a:ext cx="56138" cy="28454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Rectangle 88"/>
            <p:cNvSpPr/>
            <p:nvPr/>
          </p:nvSpPr>
          <p:spPr>
            <a:xfrm flipH="1">
              <a:off x="8924926" y="933450"/>
              <a:ext cx="56138" cy="28454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98449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64647" y="439736"/>
            <a:ext cx="10972800" cy="1158240"/>
          </a:xfrm>
        </p:spPr>
        <p:txBody>
          <a:bodyPr/>
          <a:lstStyle/>
          <a:p>
            <a:r>
              <a:rPr lang="en-US" altLang="ko-KR" b="1" dirty="0" smtClean="0"/>
              <a:t>Scenario 4_Live Source (</a:t>
            </a:r>
            <a:r>
              <a:rPr lang="en-US" altLang="ko-KR" b="1" dirty="0" err="1" smtClean="0"/>
              <a:t>No_Preroll</a:t>
            </a:r>
            <a:r>
              <a:rPr lang="en-US" altLang="ko-KR" b="1" dirty="0" smtClean="0"/>
              <a:t>)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xmlns="" id="{0FA674F1-F11B-40DF-9854-8676E0C72944}"/>
              </a:ext>
            </a:extLst>
          </p:cNvPr>
          <p:cNvSpPr txBox="1">
            <a:spLocks/>
          </p:cNvSpPr>
          <p:nvPr/>
        </p:nvSpPr>
        <p:spPr>
          <a:xfrm>
            <a:off x="607485" y="1604437"/>
            <a:ext cx="10970683" cy="45677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609555" rtl="0" eaLnBrk="1" latinLnBrk="0" hangingPunct="1">
              <a:spcBef>
                <a:spcPts val="1600"/>
              </a:spcBef>
              <a:spcAft>
                <a:spcPts val="0"/>
              </a:spcAft>
              <a:buFont typeface="Wingdings" panose="05000000000000000000" pitchFamily="2" charset="2"/>
              <a:buNone/>
              <a:defRPr lang="en-US" sz="2400" b="0" kern="1200" dirty="0" smtClean="0">
                <a:solidFill>
                  <a:srgbClr val="0071C5"/>
                </a:solidFill>
                <a:latin typeface="+mn-lt"/>
                <a:ea typeface="+mn-ea"/>
                <a:cs typeface="Intel Clear" panose="020B0604020203020204" pitchFamily="34" charset="0"/>
              </a:defRPr>
            </a:lvl1pPr>
            <a:lvl2pPr marL="300543" indent="-300543" algn="l" defTabSz="609555" rtl="0" eaLnBrk="1" latinLnBrk="0" hangingPunct="1">
              <a:spcBef>
                <a:spcPts val="1600"/>
              </a:spcBef>
              <a:buFont typeface="Wingdings" charset="2"/>
              <a:buChar char="§"/>
              <a:defRPr lang="en-US" sz="2100" kern="1200" baseline="0" dirty="0" smtClean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2pPr>
            <a:lvl3pPr marL="761944" indent="-304776" algn="l" defTabSz="609555" rtl="0" eaLnBrk="1" latinLnBrk="0" hangingPunct="1">
              <a:spcBef>
                <a:spcPts val="1067"/>
              </a:spcBef>
              <a:buFont typeface="Intel Clear" panose="020B0604020203020204" pitchFamily="34" charset="0"/>
              <a:buChar char="–"/>
              <a:defRPr lang="en-US" sz="1900" kern="1200" dirty="0" smtClean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3pPr>
            <a:lvl4pPr marL="1293188" indent="-304776" algn="l" defTabSz="609555" rtl="0" eaLnBrk="1" latinLnBrk="0" hangingPunct="1">
              <a:spcBef>
                <a:spcPct val="20000"/>
              </a:spcBef>
              <a:buFont typeface="Arial"/>
              <a:buChar char="–"/>
              <a:defRPr lang="en-US" sz="1600" kern="1200" dirty="0" smtClean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4pPr>
            <a:lvl5pPr marL="1758819" indent="-304776" algn="l" defTabSz="609555" rtl="0" eaLnBrk="1" latinLnBrk="0" hangingPunct="1">
              <a:spcBef>
                <a:spcPct val="20000"/>
              </a:spcBef>
              <a:buFont typeface="Intel Clear" panose="020B0604020203020204" pitchFamily="34" charset="0"/>
              <a:buChar char="–"/>
              <a:defRPr lang="en-US" sz="1600" kern="1200" dirty="0">
                <a:solidFill>
                  <a:srgbClr val="003C71"/>
                </a:solidFill>
                <a:latin typeface="+mn-lt"/>
                <a:ea typeface="+mn-ea"/>
                <a:cs typeface="Intel Clear" panose="020B0604020203020204" pitchFamily="34" charset="0"/>
              </a:defRPr>
            </a:lvl5pPr>
            <a:lvl6pPr marL="335254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104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658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212" indent="-304776" algn="l" defTabSz="609555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Returns SUCCESS or ASYNC</a:t>
            </a:r>
          </a:p>
          <a:p>
            <a:pPr marL="643443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NO_PREROLL</a:t>
            </a:r>
          </a:p>
          <a:p>
            <a:pPr marL="643443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Don’t stay in PAUSED for long</a:t>
            </a:r>
          </a:p>
          <a:p>
            <a:pPr marL="643443" lvl="1" indent="-342900">
              <a:buFont typeface="Arial" panose="020B0604020202020204" pitchFamily="34" charset="0"/>
              <a:buChar char="•"/>
            </a:pPr>
            <a:r>
              <a:rPr lang="en-US" altLang="ko-KR" dirty="0" smtClean="0"/>
              <a:t>PAUSED is reached immediately without waiting for </a:t>
            </a:r>
            <a:r>
              <a:rPr lang="en-US" altLang="ko-KR" dirty="0" err="1" smtClean="0"/>
              <a:t>preroll</a:t>
            </a:r>
            <a:endParaRPr lang="en-US" altLang="ko-K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" t="52453" r="66428" b="34180"/>
          <a:stretch/>
        </p:blipFill>
        <p:spPr>
          <a:xfrm>
            <a:off x="1183402" y="3698618"/>
            <a:ext cx="8706540" cy="217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39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800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 Watermark Plugin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3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6432550"/>
            <a:ext cx="3860800" cy="365125"/>
          </a:xfrm>
        </p:spPr>
        <p:txBody>
          <a:bodyPr/>
          <a:lstStyle/>
          <a:p>
            <a:pPr defTabSz="609155"/>
            <a:r>
              <a:rPr lang="en-US" dirty="0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290928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4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64647" y="439736"/>
            <a:ext cx="10972800" cy="1158240"/>
          </a:xfrm>
        </p:spPr>
        <p:txBody>
          <a:bodyPr/>
          <a:lstStyle/>
          <a:p>
            <a:r>
              <a:rPr lang="en-US" b="1" dirty="0" smtClean="0"/>
              <a:t>Introduction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9" name="Content Placeholder 5"/>
          <p:cNvSpPr>
            <a:spLocks noGrp="1"/>
          </p:cNvSpPr>
          <p:nvPr>
            <p:ph sz="quarter" idx="13"/>
          </p:nvPr>
        </p:nvSpPr>
        <p:spPr>
          <a:xfrm>
            <a:off x="607485" y="1604437"/>
            <a:ext cx="10970683" cy="4567767"/>
          </a:xfrm>
        </p:spPr>
        <p:txBody>
          <a:bodyPr/>
          <a:lstStyle/>
          <a:p>
            <a:r>
              <a:rPr lang="en-US" altLang="ko-KR" dirty="0" smtClean="0"/>
              <a:t>Name : </a:t>
            </a:r>
            <a:r>
              <a:rPr lang="en-US" altLang="ko-KR" dirty="0" err="1" smtClean="0"/>
              <a:t>watermark_m</a:t>
            </a:r>
            <a:endParaRPr lang="en-US" altLang="ko-KR" dirty="0" smtClean="0"/>
          </a:p>
          <a:p>
            <a:r>
              <a:rPr lang="en-US" altLang="ko-KR" dirty="0" smtClean="0"/>
              <a:t>Class : Filter/Effect/Video</a:t>
            </a:r>
            <a:endParaRPr lang="en-US" altLang="ko-KR" dirty="0" smtClean="0"/>
          </a:p>
          <a:p>
            <a:r>
              <a:rPr lang="en-US" altLang="ko-KR" dirty="0" smtClean="0"/>
              <a:t>Description : </a:t>
            </a:r>
            <a:r>
              <a:rPr lang="en-US" altLang="ko-KR" dirty="0" smtClean="0"/>
              <a:t>Overlay an image onto a video stream</a:t>
            </a:r>
            <a:endParaRPr lang="en-US" altLang="ko-KR" sz="18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4038249" y="3599878"/>
            <a:ext cx="3774471" cy="1719499"/>
            <a:chOff x="10469366" y="1355567"/>
            <a:chExt cx="1656000" cy="967570"/>
          </a:xfrm>
        </p:grpSpPr>
        <p:sp>
          <p:nvSpPr>
            <p:cNvPr id="41" name="Rounded Rectangle 40"/>
            <p:cNvSpPr/>
            <p:nvPr/>
          </p:nvSpPr>
          <p:spPr>
            <a:xfrm>
              <a:off x="10469366" y="1355567"/>
              <a:ext cx="1656000" cy="967570"/>
            </a:xfrm>
            <a:prstGeom prst="roundRect">
              <a:avLst>
                <a:gd name="adj" fmla="val 5981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862138" y="1425826"/>
              <a:ext cx="870455" cy="318876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b="1" dirty="0" err="1" smtClean="0"/>
                <a:t>watermark_m</a:t>
              </a:r>
              <a:endParaRPr lang="ko-KR" altLang="en-US" sz="1800" b="1" dirty="0"/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6805709" y="4291367"/>
            <a:ext cx="972000" cy="576000"/>
          </a:xfrm>
          <a:prstGeom prst="roundRect">
            <a:avLst>
              <a:gd name="adj" fmla="val 598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ight Arrow 47"/>
          <p:cNvSpPr/>
          <p:nvPr/>
        </p:nvSpPr>
        <p:spPr>
          <a:xfrm>
            <a:off x="7900353" y="4189627"/>
            <a:ext cx="391606" cy="710260"/>
          </a:xfrm>
          <a:prstGeom prst="rightArrow">
            <a:avLst>
              <a:gd name="adj1" fmla="val 54087"/>
              <a:gd name="adj2" fmla="val 4258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Rectangle 48"/>
          <p:cNvSpPr/>
          <p:nvPr/>
        </p:nvSpPr>
        <p:spPr>
          <a:xfrm>
            <a:off x="1410662" y="3465644"/>
            <a:ext cx="1740007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</a:rPr>
              <a:t>video/x-raw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8750195" y="3465644"/>
            <a:ext cx="1740007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</a:rPr>
              <a:t>video/x-raw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13" name="Plus 12"/>
          <p:cNvSpPr/>
          <p:nvPr/>
        </p:nvSpPr>
        <p:spPr>
          <a:xfrm>
            <a:off x="5165553" y="4388477"/>
            <a:ext cx="482669" cy="452893"/>
          </a:xfrm>
          <a:prstGeom prst="mathPlus">
            <a:avLst>
              <a:gd name="adj1" fmla="val 1102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468" y="4276891"/>
            <a:ext cx="1006049" cy="676065"/>
          </a:xfrm>
          <a:prstGeom prst="rect">
            <a:avLst/>
          </a:prstGeom>
        </p:spPr>
      </p:pic>
      <p:grpSp>
        <p:nvGrpSpPr>
          <p:cNvPr id="64" name="Group 63"/>
          <p:cNvGrpSpPr/>
          <p:nvPr/>
        </p:nvGrpSpPr>
        <p:grpSpPr>
          <a:xfrm>
            <a:off x="1088931" y="4076859"/>
            <a:ext cx="2383468" cy="1218219"/>
            <a:chOff x="1088931" y="4076859"/>
            <a:chExt cx="2383468" cy="1218219"/>
          </a:xfrm>
        </p:grpSpPr>
        <p:pic>
          <p:nvPicPr>
            <p:cNvPr id="55" name="Picture 5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6" t="3750" r="12110" b="30834"/>
            <a:stretch/>
          </p:blipFill>
          <p:spPr>
            <a:xfrm>
              <a:off x="1088931" y="4076859"/>
              <a:ext cx="2383468" cy="1218219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1100327" y="4123013"/>
              <a:ext cx="252000" cy="14615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6818641" y="4323045"/>
            <a:ext cx="958662" cy="56668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 err="1" smtClean="0"/>
              <a:t>Src</a:t>
            </a:r>
            <a:endParaRPr lang="en-US" altLang="ko-KR" sz="1800" b="1" dirty="0" smtClean="0"/>
          </a:p>
          <a:p>
            <a:pPr algn="ctr"/>
            <a:r>
              <a:rPr lang="en-US" altLang="ko-KR" sz="1800" b="1" dirty="0" smtClean="0"/>
              <a:t>Pad</a:t>
            </a:r>
            <a:endParaRPr lang="ko-KR" altLang="en-US" sz="1800" b="1" dirty="0"/>
          </a:p>
        </p:txBody>
      </p:sp>
      <p:sp>
        <p:nvSpPr>
          <p:cNvPr id="66" name="Rounded Rectangle 65"/>
          <p:cNvSpPr/>
          <p:nvPr/>
        </p:nvSpPr>
        <p:spPr>
          <a:xfrm>
            <a:off x="4061484" y="4291420"/>
            <a:ext cx="972000" cy="576000"/>
          </a:xfrm>
          <a:prstGeom prst="roundRect">
            <a:avLst>
              <a:gd name="adj" fmla="val 5981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4074416" y="4323098"/>
            <a:ext cx="958662" cy="566685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pPr algn="ctr"/>
            <a:r>
              <a:rPr lang="en-US" altLang="ko-KR" sz="1800" b="1" dirty="0" smtClean="0"/>
              <a:t>Sink</a:t>
            </a:r>
            <a:endParaRPr lang="en-US" altLang="ko-KR" sz="1800" b="1" dirty="0" smtClean="0"/>
          </a:p>
          <a:p>
            <a:pPr algn="ctr"/>
            <a:r>
              <a:rPr lang="en-US" altLang="ko-KR" sz="1800" b="1" dirty="0" smtClean="0"/>
              <a:t>Pad</a:t>
            </a:r>
            <a:endParaRPr lang="ko-KR" altLang="en-US" sz="1800" b="1" dirty="0"/>
          </a:p>
        </p:txBody>
      </p:sp>
      <p:sp>
        <p:nvSpPr>
          <p:cNvPr id="68" name="Right Arrow 67"/>
          <p:cNvSpPr/>
          <p:nvPr/>
        </p:nvSpPr>
        <p:spPr>
          <a:xfrm>
            <a:off x="3606842" y="4188364"/>
            <a:ext cx="391606" cy="710260"/>
          </a:xfrm>
          <a:prstGeom prst="rightArrow">
            <a:avLst>
              <a:gd name="adj1" fmla="val 54087"/>
              <a:gd name="adj2" fmla="val 42587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6" name="Group 55"/>
          <p:cNvGrpSpPr/>
          <p:nvPr/>
        </p:nvGrpSpPr>
        <p:grpSpPr>
          <a:xfrm>
            <a:off x="8428464" y="4060581"/>
            <a:ext cx="2383468" cy="1218219"/>
            <a:chOff x="8428464" y="3931989"/>
            <a:chExt cx="2383468" cy="1218219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6" t="3750" r="12110" b="30834"/>
            <a:stretch/>
          </p:blipFill>
          <p:spPr>
            <a:xfrm>
              <a:off x="8428464" y="3931989"/>
              <a:ext cx="2383468" cy="1218219"/>
            </a:xfrm>
            <a:prstGeom prst="rect">
              <a:avLst/>
            </a:prstGeom>
          </p:spPr>
        </p:pic>
        <p:sp>
          <p:nvSpPr>
            <p:cNvPr id="71" name="Rectangle 70"/>
            <p:cNvSpPr/>
            <p:nvPr/>
          </p:nvSpPr>
          <p:spPr>
            <a:xfrm>
              <a:off x="8439860" y="3978143"/>
              <a:ext cx="252000" cy="14615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45105" y="4150969"/>
              <a:ext cx="651760" cy="437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74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6" t="3750" r="12110" b="30834"/>
          <a:stretch/>
        </p:blipFill>
        <p:spPr>
          <a:xfrm>
            <a:off x="932262" y="1614589"/>
            <a:ext cx="8158163" cy="416973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5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64647" y="439736"/>
            <a:ext cx="10972800" cy="1158240"/>
          </a:xfrm>
        </p:spPr>
        <p:txBody>
          <a:bodyPr/>
          <a:lstStyle/>
          <a:p>
            <a:r>
              <a:rPr lang="en-US" b="1" dirty="0" smtClean="0"/>
              <a:t>Function Details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Right Arrow 6"/>
          <p:cNvSpPr/>
          <p:nvPr/>
        </p:nvSpPr>
        <p:spPr>
          <a:xfrm>
            <a:off x="953764" y="2595651"/>
            <a:ext cx="2448000" cy="242316"/>
          </a:xfrm>
          <a:prstGeom prst="rightArrow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Rectangle 21"/>
          <p:cNvSpPr/>
          <p:nvPr/>
        </p:nvSpPr>
        <p:spPr>
          <a:xfrm>
            <a:off x="1444492" y="2835656"/>
            <a:ext cx="1465155" cy="36000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err="1" smtClean="0">
                <a:solidFill>
                  <a:schemeClr val="bg1"/>
                </a:solidFill>
              </a:rPr>
              <a:t>Offset_x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695166" y="1689588"/>
            <a:ext cx="1465155" cy="36000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err="1" smtClean="0">
                <a:solidFill>
                  <a:schemeClr val="bg1"/>
                </a:solidFill>
              </a:rPr>
              <a:t>Offset_y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 rot="5400000">
            <a:off x="2963502" y="1997431"/>
            <a:ext cx="1008000" cy="242316"/>
          </a:xfrm>
          <a:prstGeom prst="rightArrow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375" y="2626046"/>
            <a:ext cx="787529" cy="529219"/>
          </a:xfrm>
          <a:prstGeom prst="rect">
            <a:avLst/>
          </a:prstGeom>
        </p:spPr>
      </p:pic>
      <p:sp>
        <p:nvSpPr>
          <p:cNvPr id="26" name="Right Arrow 25"/>
          <p:cNvSpPr/>
          <p:nvPr/>
        </p:nvSpPr>
        <p:spPr>
          <a:xfrm rot="5400000">
            <a:off x="10085874" y="2176126"/>
            <a:ext cx="360000" cy="632105"/>
          </a:xfrm>
          <a:prstGeom prst="rightArrow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546" y="2678873"/>
            <a:ext cx="2172345" cy="145981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179145" y="2678873"/>
            <a:ext cx="2208766" cy="1385446"/>
          </a:xfrm>
          <a:prstGeom prst="rect">
            <a:avLst/>
          </a:prstGeom>
          <a:solidFill>
            <a:srgbClr val="FFFFFF">
              <a:alpha val="4902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/>
          <p:cNvSpPr/>
          <p:nvPr/>
        </p:nvSpPr>
        <p:spPr>
          <a:xfrm>
            <a:off x="10628845" y="2243177"/>
            <a:ext cx="1465155" cy="360000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</a:rPr>
              <a:t>alpha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249200" y="4116966"/>
            <a:ext cx="2088000" cy="242316"/>
            <a:chOff x="3215299" y="4101855"/>
            <a:chExt cx="1652424" cy="242316"/>
          </a:xfrm>
        </p:grpSpPr>
        <p:sp>
          <p:nvSpPr>
            <p:cNvPr id="30" name="Right Arrow 29"/>
            <p:cNvSpPr/>
            <p:nvPr/>
          </p:nvSpPr>
          <p:spPr>
            <a:xfrm>
              <a:off x="3355723" y="4101855"/>
              <a:ext cx="1512000" cy="242316"/>
            </a:xfrm>
            <a:prstGeom prst="rightArrow">
              <a:avLst/>
            </a:prstGeom>
            <a:solidFill>
              <a:srgbClr val="009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ight Arrow 30"/>
            <p:cNvSpPr/>
            <p:nvPr/>
          </p:nvSpPr>
          <p:spPr>
            <a:xfrm flipH="1">
              <a:off x="3215299" y="4101855"/>
              <a:ext cx="1512000" cy="242316"/>
            </a:xfrm>
            <a:prstGeom prst="rightArrow">
              <a:avLst/>
            </a:prstGeom>
            <a:solidFill>
              <a:srgbClr val="009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Group 33"/>
          <p:cNvGrpSpPr/>
          <p:nvPr/>
        </p:nvGrpSpPr>
        <p:grpSpPr>
          <a:xfrm rot="5400000">
            <a:off x="10717087" y="3335610"/>
            <a:ext cx="1404000" cy="242316"/>
            <a:chOff x="3215299" y="4101855"/>
            <a:chExt cx="1652424" cy="242316"/>
          </a:xfrm>
        </p:grpSpPr>
        <p:sp>
          <p:nvSpPr>
            <p:cNvPr id="35" name="Right Arrow 34"/>
            <p:cNvSpPr/>
            <p:nvPr/>
          </p:nvSpPr>
          <p:spPr>
            <a:xfrm>
              <a:off x="3355723" y="4101855"/>
              <a:ext cx="1512000" cy="242316"/>
            </a:xfrm>
            <a:prstGeom prst="rightArrow">
              <a:avLst/>
            </a:prstGeom>
            <a:solidFill>
              <a:srgbClr val="009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Right Arrow 35"/>
            <p:cNvSpPr/>
            <p:nvPr/>
          </p:nvSpPr>
          <p:spPr>
            <a:xfrm flipH="1">
              <a:off x="3215299" y="4101855"/>
              <a:ext cx="1512000" cy="242316"/>
            </a:xfrm>
            <a:prstGeom prst="rightArrow">
              <a:avLst/>
            </a:prstGeom>
            <a:solidFill>
              <a:srgbClr val="0099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10118595" y="4406647"/>
            <a:ext cx="1975405" cy="624879"/>
          </a:xfrm>
          <a:prstGeom prst="rect">
            <a:avLst/>
          </a:prstGeom>
          <a:solidFill>
            <a:srgbClr val="0099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 smtClean="0">
                <a:solidFill>
                  <a:schemeClr val="bg1"/>
                </a:solidFill>
              </a:rPr>
              <a:t>Overlay_</a:t>
            </a:r>
          </a:p>
          <a:p>
            <a:pPr algn="ctr"/>
            <a:r>
              <a:rPr lang="en-US" altLang="ko-KR" sz="1800" b="1" dirty="0" smtClean="0">
                <a:solidFill>
                  <a:schemeClr val="bg1"/>
                </a:solidFill>
              </a:rPr>
              <a:t>height &amp; width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111" y="1723568"/>
            <a:ext cx="787529" cy="52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7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Gstreamer</a:t>
            </a:r>
            <a:r>
              <a:rPr lang="en-US" dirty="0" smtClean="0"/>
              <a:t> Plugin Interactive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6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0" y="6432550"/>
            <a:ext cx="3860800" cy="365125"/>
          </a:xfrm>
        </p:spPr>
        <p:txBody>
          <a:bodyPr/>
          <a:lstStyle/>
          <a:p>
            <a:pPr defTabSz="609155"/>
            <a:r>
              <a:rPr lang="en-US" dirty="0">
                <a:solidFill>
                  <a:prstClr val="black">
                    <a:tint val="75000"/>
                  </a:prstClr>
                </a:solidFill>
                <a:latin typeface="Intel Clear"/>
              </a:rPr>
              <a:t>Intel Confidential</a:t>
            </a:r>
          </a:p>
        </p:txBody>
      </p:sp>
    </p:spTree>
    <p:extLst>
      <p:ext uri="{BB962C8B-B14F-4D97-AF65-F5344CB8AC3E}">
        <p14:creationId xmlns:p14="http://schemas.microsoft.com/office/powerpoint/2010/main" val="313487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7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64647" y="439736"/>
            <a:ext cx="10972800" cy="1158240"/>
          </a:xfrm>
        </p:spPr>
        <p:txBody>
          <a:bodyPr/>
          <a:lstStyle/>
          <a:p>
            <a:r>
              <a:rPr lang="en-US" b="1" dirty="0"/>
              <a:t>Basic Concept (2)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Content Placeholder 5"/>
          <p:cNvSpPr>
            <a:spLocks noGrp="1"/>
          </p:cNvSpPr>
          <p:nvPr>
            <p:ph sz="quarter" idx="13"/>
          </p:nvPr>
        </p:nvSpPr>
        <p:spPr>
          <a:xfrm>
            <a:off x="607485" y="1604437"/>
            <a:ext cx="10970683" cy="4567767"/>
          </a:xfrm>
        </p:spPr>
        <p:txBody>
          <a:bodyPr/>
          <a:lstStyle/>
          <a:p>
            <a:r>
              <a:rPr lang="en-US" altLang="ko-KR" dirty="0" smtClean="0"/>
              <a:t>4. Buffer</a:t>
            </a:r>
          </a:p>
          <a:p>
            <a:r>
              <a:rPr lang="en-US" altLang="ko-KR" sz="1800" dirty="0" smtClean="0"/>
              <a:t> - Objects for passing streaming data between elements in pipeline</a:t>
            </a:r>
          </a:p>
          <a:p>
            <a:r>
              <a:rPr lang="en-US" altLang="ko-KR" dirty="0" smtClean="0"/>
              <a:t>5. Messages</a:t>
            </a:r>
          </a:p>
          <a:p>
            <a:r>
              <a:rPr lang="en-US" altLang="ko-KR" sz="1800" dirty="0" smtClean="0"/>
              <a:t>- Objects posted by elements on pipeline message bus </a:t>
            </a:r>
          </a:p>
          <a:p>
            <a:r>
              <a:rPr lang="en-US" altLang="ko-KR" sz="1800" dirty="0" smtClean="0"/>
              <a:t>	ex)) error, tag, state change, buffering state, redirect</a:t>
            </a:r>
          </a:p>
          <a:p>
            <a:r>
              <a:rPr lang="en-US" altLang="ko-KR" dirty="0"/>
              <a:t>6</a:t>
            </a:r>
            <a:r>
              <a:rPr lang="en-US" altLang="ko-KR" dirty="0" smtClean="0"/>
              <a:t>. Bus</a:t>
            </a:r>
          </a:p>
          <a:p>
            <a:r>
              <a:rPr lang="en-US" altLang="ko-KR" sz="1800" dirty="0" smtClean="0"/>
              <a:t>- Simple system that takes care of forwarding messages from the streaming threads to an application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81199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8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64647" y="439736"/>
            <a:ext cx="10972800" cy="1158240"/>
          </a:xfrm>
        </p:spPr>
        <p:txBody>
          <a:bodyPr/>
          <a:lstStyle/>
          <a:p>
            <a:r>
              <a:rPr lang="en-US" b="1" dirty="0"/>
              <a:t>Basic Concept (3)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1902022" y="1440819"/>
            <a:ext cx="8928000" cy="576000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322413" y="1535501"/>
            <a:ext cx="1944248" cy="322433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Application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902022" y="2257993"/>
            <a:ext cx="8928000" cy="576000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2322413" y="2322795"/>
            <a:ext cx="1944248" cy="322433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altLang="ko-KR" sz="1800" b="1" dirty="0">
                <a:solidFill>
                  <a:schemeClr val="bg1"/>
                </a:solidFill>
              </a:rPr>
              <a:t>Bus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2107654" y="3639337"/>
            <a:ext cx="1728000" cy="1656000"/>
            <a:chOff x="1371599" y="1454494"/>
            <a:chExt cx="2000251" cy="1674470"/>
          </a:xfrm>
        </p:grpSpPr>
        <p:sp>
          <p:nvSpPr>
            <p:cNvPr id="67" name="Rounded Rectangle 66"/>
            <p:cNvSpPr/>
            <p:nvPr/>
          </p:nvSpPr>
          <p:spPr>
            <a:xfrm>
              <a:off x="1371599" y="1454494"/>
              <a:ext cx="2000251" cy="1674470"/>
            </a:xfrm>
            <a:prstGeom prst="roundRect">
              <a:avLst>
                <a:gd name="adj" fmla="val 5981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2601650" y="1979333"/>
              <a:ext cx="770200" cy="682254"/>
            </a:xfrm>
            <a:prstGeom prst="roundRect">
              <a:avLst>
                <a:gd name="adj" fmla="val 59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2824750" y="2193276"/>
              <a:ext cx="324000" cy="468000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600" dirty="0" err="1"/>
                <a:t>src</a:t>
              </a:r>
              <a:endParaRPr lang="ko-KR" altLang="en-US" sz="1600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846021" y="1526536"/>
              <a:ext cx="1051406" cy="322433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b="1" dirty="0"/>
                <a:t>Source</a:t>
              </a:r>
              <a:endParaRPr lang="ko-KR" altLang="en-US" sz="1800" b="1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4385682" y="3639036"/>
            <a:ext cx="1728000" cy="1656000"/>
            <a:chOff x="3648160" y="1454193"/>
            <a:chExt cx="2005147" cy="1674470"/>
          </a:xfrm>
        </p:grpSpPr>
        <p:sp>
          <p:nvSpPr>
            <p:cNvPr id="73" name="Rounded Rectangle 72"/>
            <p:cNvSpPr/>
            <p:nvPr/>
          </p:nvSpPr>
          <p:spPr>
            <a:xfrm>
              <a:off x="3653056" y="1454193"/>
              <a:ext cx="2000251" cy="1674470"/>
            </a:xfrm>
            <a:prstGeom prst="roundRect">
              <a:avLst>
                <a:gd name="adj" fmla="val 5981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4883107" y="1979032"/>
              <a:ext cx="770200" cy="682254"/>
            </a:xfrm>
            <a:prstGeom prst="roundRect">
              <a:avLst>
                <a:gd name="adj" fmla="val 59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5106207" y="2192975"/>
              <a:ext cx="324000" cy="468000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600" dirty="0" err="1"/>
                <a:t>src</a:t>
              </a:r>
              <a:endParaRPr lang="ko-KR" altLang="en-US" sz="1600" dirty="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127478" y="1526235"/>
              <a:ext cx="1051406" cy="322433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b="1" dirty="0"/>
                <a:t>Demuxer</a:t>
              </a:r>
              <a:endParaRPr lang="ko-KR" altLang="en-US" sz="1800" b="1" dirty="0"/>
            </a:p>
          </p:txBody>
        </p:sp>
        <p:sp>
          <p:nvSpPr>
            <p:cNvPr id="77" name="Rounded Rectangle 76"/>
            <p:cNvSpPr/>
            <p:nvPr/>
          </p:nvSpPr>
          <p:spPr>
            <a:xfrm>
              <a:off x="3648160" y="1978721"/>
              <a:ext cx="770200" cy="682254"/>
            </a:xfrm>
            <a:prstGeom prst="roundRect">
              <a:avLst>
                <a:gd name="adj" fmla="val 59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871260" y="2192664"/>
              <a:ext cx="324000" cy="468000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600" dirty="0"/>
                <a:t>sink</a:t>
              </a:r>
              <a:endParaRPr lang="ko-KR" altLang="en-US" sz="1600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941738" y="3667142"/>
            <a:ext cx="1728000" cy="1656000"/>
            <a:chOff x="5929617" y="1454193"/>
            <a:chExt cx="2005147" cy="1674470"/>
          </a:xfrm>
        </p:grpSpPr>
        <p:sp>
          <p:nvSpPr>
            <p:cNvPr id="85" name="Rounded Rectangle 84"/>
            <p:cNvSpPr/>
            <p:nvPr/>
          </p:nvSpPr>
          <p:spPr>
            <a:xfrm>
              <a:off x="5934513" y="1454193"/>
              <a:ext cx="2000251" cy="1674470"/>
            </a:xfrm>
            <a:prstGeom prst="roundRect">
              <a:avLst>
                <a:gd name="adj" fmla="val 5981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408935" y="1526235"/>
              <a:ext cx="1051406" cy="322433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b="1" dirty="0"/>
                <a:t>Output</a:t>
              </a:r>
              <a:endParaRPr lang="ko-KR" altLang="en-US" sz="1800" b="1" dirty="0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5929617" y="1978721"/>
              <a:ext cx="770200" cy="682254"/>
            </a:xfrm>
            <a:prstGeom prst="roundRect">
              <a:avLst>
                <a:gd name="adj" fmla="val 59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6152717" y="2192664"/>
              <a:ext cx="324000" cy="468000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600" dirty="0"/>
                <a:t>sink</a:t>
              </a:r>
              <a:endParaRPr lang="ko-KR" altLang="en-US" sz="1600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6663710" y="3667142"/>
            <a:ext cx="1728000" cy="1656000"/>
            <a:chOff x="3648160" y="1454193"/>
            <a:chExt cx="2005147" cy="1674470"/>
          </a:xfrm>
        </p:grpSpPr>
        <p:sp>
          <p:nvSpPr>
            <p:cNvPr id="90" name="Rounded Rectangle 89"/>
            <p:cNvSpPr/>
            <p:nvPr/>
          </p:nvSpPr>
          <p:spPr>
            <a:xfrm>
              <a:off x="3653056" y="1454193"/>
              <a:ext cx="2000251" cy="1674470"/>
            </a:xfrm>
            <a:prstGeom prst="roundRect">
              <a:avLst>
                <a:gd name="adj" fmla="val 5981"/>
              </a:avLst>
            </a:prstGeom>
            <a:solidFill>
              <a:schemeClr val="bg2">
                <a:lumMod val="60000"/>
                <a:lumOff val="40000"/>
              </a:schemeClr>
            </a:solidFill>
            <a:ln>
              <a:solidFill>
                <a:schemeClr val="bg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127478" y="1526235"/>
              <a:ext cx="1051406" cy="322433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800" b="1" dirty="0"/>
                <a:t>Decoder</a:t>
              </a:r>
              <a:endParaRPr lang="ko-KR" altLang="en-US" sz="1800" b="1" dirty="0"/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4883107" y="1979032"/>
              <a:ext cx="770200" cy="682254"/>
            </a:xfrm>
            <a:prstGeom prst="roundRect">
              <a:avLst>
                <a:gd name="adj" fmla="val 59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5106207" y="2192975"/>
              <a:ext cx="324000" cy="468000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600" dirty="0" err="1"/>
                <a:t>src</a:t>
              </a:r>
              <a:endParaRPr lang="ko-KR" altLang="en-US" sz="1600" dirty="0"/>
            </a:p>
          </p:txBody>
        </p:sp>
        <p:sp>
          <p:nvSpPr>
            <p:cNvPr id="94" name="Rounded Rectangle 93"/>
            <p:cNvSpPr/>
            <p:nvPr/>
          </p:nvSpPr>
          <p:spPr>
            <a:xfrm>
              <a:off x="3648160" y="1978721"/>
              <a:ext cx="770200" cy="682254"/>
            </a:xfrm>
            <a:prstGeom prst="roundRect">
              <a:avLst>
                <a:gd name="adj" fmla="val 5981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871260" y="2192664"/>
              <a:ext cx="324000" cy="468000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en-US" altLang="ko-KR" sz="1600" dirty="0"/>
                <a:t>sink</a:t>
              </a:r>
              <a:endParaRPr lang="ko-KR" altLang="en-US" sz="1600" dirty="0"/>
            </a:p>
          </p:txBody>
        </p:sp>
      </p:grpSp>
      <p:sp>
        <p:nvSpPr>
          <p:cNvPr id="102" name="Rectangle 101"/>
          <p:cNvSpPr/>
          <p:nvPr/>
        </p:nvSpPr>
        <p:spPr>
          <a:xfrm>
            <a:off x="8302778" y="4963142"/>
            <a:ext cx="7920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Event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103" name="Right Arrow 102"/>
          <p:cNvSpPr/>
          <p:nvPr/>
        </p:nvSpPr>
        <p:spPr>
          <a:xfrm rot="5400000">
            <a:off x="8921135" y="2764404"/>
            <a:ext cx="1656000" cy="180000"/>
          </a:xfrm>
          <a:prstGeom prst="rightArrow">
            <a:avLst>
              <a:gd name="adj1" fmla="val 23795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Rectangle 103"/>
          <p:cNvSpPr/>
          <p:nvPr/>
        </p:nvSpPr>
        <p:spPr>
          <a:xfrm>
            <a:off x="9318518" y="1627397"/>
            <a:ext cx="8640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Query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105" name="Right Arrow 104"/>
          <p:cNvSpPr/>
          <p:nvPr/>
        </p:nvSpPr>
        <p:spPr>
          <a:xfrm>
            <a:off x="6254851" y="4405142"/>
            <a:ext cx="324000" cy="180000"/>
          </a:xfrm>
          <a:prstGeom prst="rightArrow">
            <a:avLst>
              <a:gd name="adj1" fmla="val 23795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Rectangle 105"/>
          <p:cNvSpPr/>
          <p:nvPr/>
        </p:nvSpPr>
        <p:spPr>
          <a:xfrm>
            <a:off x="5963378" y="4703925"/>
            <a:ext cx="8640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Buffer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107" name="Right Arrow 106"/>
          <p:cNvSpPr/>
          <p:nvPr/>
        </p:nvSpPr>
        <p:spPr>
          <a:xfrm rot="16200000" flipV="1">
            <a:off x="4679762" y="3081439"/>
            <a:ext cx="936000" cy="180000"/>
          </a:xfrm>
          <a:prstGeom prst="rightArrow">
            <a:avLst>
              <a:gd name="adj1" fmla="val 23795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Rectangle 107"/>
          <p:cNvSpPr/>
          <p:nvPr/>
        </p:nvSpPr>
        <p:spPr>
          <a:xfrm>
            <a:off x="4651489" y="3141790"/>
            <a:ext cx="11160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Message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sp>
        <p:nvSpPr>
          <p:cNvPr id="110" name="Rounded Rectangle 109"/>
          <p:cNvSpPr/>
          <p:nvPr/>
        </p:nvSpPr>
        <p:spPr>
          <a:xfrm>
            <a:off x="1930598" y="3025950"/>
            <a:ext cx="8956478" cy="2379763"/>
          </a:xfrm>
          <a:prstGeom prst="roundRect">
            <a:avLst>
              <a:gd name="adj" fmla="val 6461"/>
            </a:avLst>
          </a:prstGeom>
          <a:noFill/>
          <a:ln w="28575">
            <a:solidFill>
              <a:srgbClr val="00B0F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TextBox 110"/>
          <p:cNvSpPr txBox="1"/>
          <p:nvPr/>
        </p:nvSpPr>
        <p:spPr>
          <a:xfrm>
            <a:off x="2322413" y="3143555"/>
            <a:ext cx="906083" cy="318876"/>
          </a:xfrm>
          <a:prstGeom prst="rect">
            <a:avLst/>
          </a:prstGeom>
          <a:noFill/>
        </p:spPr>
        <p:txBody>
          <a:bodyPr vert="horz" wrap="none" lIns="0" tIns="0" rIns="0" bIns="0" rtlCol="0">
            <a:noAutofit/>
          </a:bodyPr>
          <a:lstStyle/>
          <a:p>
            <a:r>
              <a:rPr lang="en-US" altLang="ko-KR" sz="1800" b="1" dirty="0"/>
              <a:t>Pipeline</a:t>
            </a:r>
            <a:endParaRPr lang="ko-KR" altLang="en-US" sz="1800" b="1" dirty="0"/>
          </a:p>
        </p:txBody>
      </p:sp>
      <p:sp>
        <p:nvSpPr>
          <p:cNvPr id="112" name="Rectangle 111"/>
          <p:cNvSpPr/>
          <p:nvPr/>
        </p:nvSpPr>
        <p:spPr>
          <a:xfrm>
            <a:off x="7063455" y="5274615"/>
            <a:ext cx="8640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b="1" dirty="0">
                <a:solidFill>
                  <a:schemeClr val="bg1"/>
                </a:solidFill>
              </a:rPr>
              <a:t>Pad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7004653" y="4951998"/>
            <a:ext cx="1008000" cy="230923"/>
            <a:chOff x="8146584" y="563590"/>
            <a:chExt cx="1008000" cy="217212"/>
          </a:xfrm>
        </p:grpSpPr>
        <p:sp>
          <p:nvSpPr>
            <p:cNvPr id="113" name="Rectangle 112"/>
            <p:cNvSpPr/>
            <p:nvPr/>
          </p:nvSpPr>
          <p:spPr>
            <a:xfrm>
              <a:off x="8199446" y="619074"/>
              <a:ext cx="914400" cy="161728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146584" y="563590"/>
              <a:ext cx="1008000" cy="58950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 w="57150">
              <a:solidFill>
                <a:schemeClr val="bg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7" name="Right Arrow 116"/>
          <p:cNvSpPr/>
          <p:nvPr/>
        </p:nvSpPr>
        <p:spPr>
          <a:xfrm>
            <a:off x="3929473" y="4405142"/>
            <a:ext cx="324000" cy="180000"/>
          </a:xfrm>
          <a:prstGeom prst="rightArrow">
            <a:avLst>
              <a:gd name="adj1" fmla="val 23795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Right Arrow 117"/>
          <p:cNvSpPr/>
          <p:nvPr/>
        </p:nvSpPr>
        <p:spPr>
          <a:xfrm>
            <a:off x="8502615" y="4405142"/>
            <a:ext cx="324000" cy="180000"/>
          </a:xfrm>
          <a:prstGeom prst="rightArrow">
            <a:avLst>
              <a:gd name="adj1" fmla="val 23795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Right Arrow 50"/>
          <p:cNvSpPr/>
          <p:nvPr/>
        </p:nvSpPr>
        <p:spPr>
          <a:xfrm flipH="1">
            <a:off x="8502615" y="4539688"/>
            <a:ext cx="324000" cy="180000"/>
          </a:xfrm>
          <a:prstGeom prst="rightArrow">
            <a:avLst>
              <a:gd name="adj1" fmla="val 23795"/>
              <a:gd name="adj2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907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556C5-CE8C-6547-B838-EA80C61A4AF7}" type="slidenum">
              <a:rPr lang="en-US" smtClean="0">
                <a:solidFill>
                  <a:prstClr val="white"/>
                </a:solidFill>
              </a:rPr>
              <a:pPr/>
              <a:t>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9" name="Title 4"/>
          <p:cNvSpPr>
            <a:spLocks noGrp="1"/>
          </p:cNvSpPr>
          <p:nvPr>
            <p:ph type="title"/>
          </p:nvPr>
        </p:nvSpPr>
        <p:spPr>
          <a:xfrm>
            <a:off x="764647" y="439736"/>
            <a:ext cx="10972800" cy="1158240"/>
          </a:xfrm>
        </p:spPr>
        <p:txBody>
          <a:bodyPr/>
          <a:lstStyle/>
          <a:p>
            <a:r>
              <a:rPr lang="en-US" b="1" dirty="0" err="1"/>
              <a:t>Gstreamer</a:t>
            </a:r>
            <a:r>
              <a:rPr lang="en-US" b="1" dirty="0"/>
              <a:t> </a:t>
            </a:r>
            <a:r>
              <a:rPr lang="en-US" b="1" dirty="0" smtClean="0"/>
              <a:t>States</a:t>
            </a:r>
            <a:endParaRPr lang="en-US" dirty="0"/>
          </a:p>
        </p:txBody>
      </p:sp>
      <p:sp>
        <p:nvSpPr>
          <p:cNvPr id="6" name="AutoShape 4" descr="Image result for embedded system icon"/>
          <p:cNvSpPr>
            <a:spLocks noChangeAspect="1" noChangeArrowheads="1"/>
          </p:cNvSpPr>
          <p:nvPr/>
        </p:nvSpPr>
        <p:spPr bwMode="auto">
          <a:xfrm>
            <a:off x="-49202" y="21748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10" name="Group 9"/>
          <p:cNvGrpSpPr/>
          <p:nvPr/>
        </p:nvGrpSpPr>
        <p:grpSpPr>
          <a:xfrm>
            <a:off x="894760" y="5298439"/>
            <a:ext cx="4697338" cy="612000"/>
            <a:chOff x="924038" y="1440814"/>
            <a:chExt cx="4697338" cy="612000"/>
          </a:xfrm>
        </p:grpSpPr>
        <p:grpSp>
          <p:nvGrpSpPr>
            <p:cNvPr id="7" name="Group 6"/>
            <p:cNvGrpSpPr/>
            <p:nvPr/>
          </p:nvGrpSpPr>
          <p:grpSpPr>
            <a:xfrm>
              <a:off x="924038" y="1440814"/>
              <a:ext cx="2160000" cy="612000"/>
              <a:chOff x="8414471" y="4865519"/>
              <a:chExt cx="2382788" cy="612000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8" name="Ellipse 3"/>
              <p:cNvSpPr/>
              <p:nvPr/>
            </p:nvSpPr>
            <p:spPr bwMode="auto">
              <a:xfrm>
                <a:off x="8613037" y="4865519"/>
                <a:ext cx="1985657" cy="61200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" name="Textfeld 5"/>
              <p:cNvSpPr txBox="1">
                <a:spLocks noChangeArrowheads="1"/>
              </p:cNvSpPr>
              <p:nvPr/>
            </p:nvSpPr>
            <p:spPr bwMode="auto">
              <a:xfrm>
                <a:off x="8414471" y="5002242"/>
                <a:ext cx="238278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ko-KR" sz="1600" b="1" dirty="0"/>
                  <a:t>NULL</a:t>
                </a: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3243429" y="1546026"/>
              <a:ext cx="2377947" cy="401576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 altLang="ko-KR" sz="1800" b="1" dirty="0" smtClean="0"/>
                <a:t>GST_STATE_NULL : </a:t>
              </a:r>
            </a:p>
            <a:p>
              <a:r>
                <a:rPr lang="en-US" altLang="ko-KR" sz="1800" b="1" dirty="0" smtClean="0"/>
                <a:t>Default state of an element. No runtime resources</a:t>
              </a:r>
              <a:endParaRPr lang="en-US" altLang="ko-KR" sz="16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94760" y="4030353"/>
            <a:ext cx="4697338" cy="612000"/>
            <a:chOff x="924038" y="2704456"/>
            <a:chExt cx="4697338" cy="612000"/>
          </a:xfrm>
        </p:grpSpPr>
        <p:grpSp>
          <p:nvGrpSpPr>
            <p:cNvPr id="13" name="Group 12"/>
            <p:cNvGrpSpPr/>
            <p:nvPr/>
          </p:nvGrpSpPr>
          <p:grpSpPr>
            <a:xfrm>
              <a:off x="924038" y="2704456"/>
              <a:ext cx="2160000" cy="612000"/>
              <a:chOff x="8414471" y="4865519"/>
              <a:chExt cx="2382788" cy="612000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14" name="Ellipse 3"/>
              <p:cNvSpPr/>
              <p:nvPr/>
            </p:nvSpPr>
            <p:spPr bwMode="auto">
              <a:xfrm>
                <a:off x="8613037" y="4865519"/>
                <a:ext cx="1985657" cy="61200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5" name="Textfeld 5"/>
              <p:cNvSpPr txBox="1">
                <a:spLocks noChangeArrowheads="1"/>
              </p:cNvSpPr>
              <p:nvPr/>
            </p:nvSpPr>
            <p:spPr bwMode="auto">
              <a:xfrm>
                <a:off x="8414471" y="5002242"/>
                <a:ext cx="238278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ko-KR" sz="1600" b="1" dirty="0"/>
                  <a:t>READY</a:t>
                </a: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3243429" y="2809668"/>
              <a:ext cx="2377947" cy="401576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 altLang="ko-KR" sz="1800" b="1" dirty="0" smtClean="0"/>
                <a:t>GST_STATE_READY : </a:t>
              </a:r>
            </a:p>
            <a:p>
              <a:r>
                <a:rPr lang="en-US" altLang="ko-KR" sz="1800" b="1" dirty="0" smtClean="0"/>
                <a:t>Allocate any non-stream-specific resources (files, network connection, memory…)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894762" y="2762268"/>
            <a:ext cx="4697336" cy="612000"/>
            <a:chOff x="924040" y="3968098"/>
            <a:chExt cx="4697336" cy="612000"/>
          </a:xfrm>
        </p:grpSpPr>
        <p:grpSp>
          <p:nvGrpSpPr>
            <p:cNvPr id="19" name="Group 18"/>
            <p:cNvGrpSpPr/>
            <p:nvPr/>
          </p:nvGrpSpPr>
          <p:grpSpPr>
            <a:xfrm>
              <a:off x="924040" y="3968098"/>
              <a:ext cx="2160000" cy="612000"/>
              <a:chOff x="8414469" y="4865519"/>
              <a:chExt cx="2382787" cy="612000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20" name="Ellipse 3"/>
              <p:cNvSpPr/>
              <p:nvPr/>
            </p:nvSpPr>
            <p:spPr bwMode="auto">
              <a:xfrm>
                <a:off x="8613035" y="4865519"/>
                <a:ext cx="1985656" cy="61200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1" name="Textfeld 5"/>
              <p:cNvSpPr txBox="1">
                <a:spLocks noChangeArrowheads="1"/>
              </p:cNvSpPr>
              <p:nvPr/>
            </p:nvSpPr>
            <p:spPr bwMode="auto">
              <a:xfrm>
                <a:off x="8414469" y="5002242"/>
                <a:ext cx="2382787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ko-KR" sz="1600" b="1" dirty="0"/>
                  <a:t>PAUSED</a:t>
                </a: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3243429" y="4073310"/>
              <a:ext cx="2377947" cy="401576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 altLang="ko-KR" sz="1800" b="1" dirty="0" smtClean="0"/>
                <a:t>GST_STATE_PAUSED : </a:t>
              </a:r>
            </a:p>
            <a:p>
              <a:r>
                <a:rPr lang="en-US" altLang="ko-KR" sz="1800" b="1" dirty="0" smtClean="0"/>
                <a:t>Ready to accept and handle data. </a:t>
              </a:r>
            </a:p>
            <a:p>
              <a:r>
                <a:rPr lang="en-US" altLang="ko-KR" sz="1800" b="1" dirty="0" smtClean="0"/>
                <a:t>Sink elements only accept one single buffer of data and then block. (</a:t>
              </a:r>
              <a:r>
                <a:rPr lang="en-US" altLang="ko-KR" sz="1800" b="1" dirty="0" err="1" smtClean="0"/>
                <a:t>prerolled</a:t>
              </a:r>
              <a:r>
                <a:rPr lang="en-US" altLang="ko-KR" sz="1800" b="1" dirty="0" smtClean="0"/>
                <a:t>)</a:t>
              </a:r>
            </a:p>
            <a:p>
              <a:endParaRPr lang="en-US" altLang="ko-KR" sz="1800" b="1" dirty="0" smtClean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24038" y="1494183"/>
            <a:ext cx="4697338" cy="612000"/>
            <a:chOff x="924038" y="5263771"/>
            <a:chExt cx="4697338" cy="612000"/>
          </a:xfrm>
        </p:grpSpPr>
        <p:grpSp>
          <p:nvGrpSpPr>
            <p:cNvPr id="22" name="Group 21"/>
            <p:cNvGrpSpPr/>
            <p:nvPr/>
          </p:nvGrpSpPr>
          <p:grpSpPr>
            <a:xfrm>
              <a:off x="924038" y="5263771"/>
              <a:ext cx="2160000" cy="612000"/>
              <a:chOff x="8414471" y="4897551"/>
              <a:chExt cx="2382788" cy="612000"/>
            </a:xfrm>
            <a:solidFill>
              <a:schemeClr val="bg2">
                <a:lumMod val="20000"/>
                <a:lumOff val="80000"/>
              </a:schemeClr>
            </a:solidFill>
          </p:grpSpPr>
          <p:sp>
            <p:nvSpPr>
              <p:cNvPr id="23" name="Ellipse 3"/>
              <p:cNvSpPr/>
              <p:nvPr/>
            </p:nvSpPr>
            <p:spPr bwMode="auto">
              <a:xfrm>
                <a:off x="8613037" y="4897551"/>
                <a:ext cx="1985657" cy="612000"/>
              </a:xfrm>
              <a:prstGeom prst="ellipse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4" name="Textfeld 5"/>
              <p:cNvSpPr txBox="1">
                <a:spLocks noChangeArrowheads="1"/>
              </p:cNvSpPr>
              <p:nvPr/>
            </p:nvSpPr>
            <p:spPr bwMode="auto">
              <a:xfrm>
                <a:off x="8414471" y="5002242"/>
                <a:ext cx="2382788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ko-KR" sz="1600" b="1" dirty="0"/>
                  <a:t>PLAYING</a:t>
                </a:r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3243429" y="5368983"/>
              <a:ext cx="2377947" cy="401576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noAutofit/>
            </a:bodyPr>
            <a:lstStyle/>
            <a:p>
              <a:r>
                <a:rPr lang="en-US" altLang="ko-KR" sz="1800" b="1" dirty="0" smtClean="0"/>
                <a:t>GST_STATE_PLAYING : </a:t>
              </a:r>
            </a:p>
            <a:p>
              <a:r>
                <a:rPr lang="en-US" altLang="ko-KR" sz="1800" b="1" dirty="0" smtClean="0"/>
                <a:t>Exactly same as PAUSED </a:t>
              </a:r>
            </a:p>
            <a:p>
              <a:r>
                <a:rPr lang="en-US" altLang="ko-KR" sz="1800" b="1" dirty="0" smtClean="0"/>
                <a:t>Sink elements actually render incoming data(render video pictures to image sink)</a:t>
              </a:r>
            </a:p>
            <a:p>
              <a:endParaRPr lang="en-US" altLang="ko-KR" sz="1800" b="1" dirty="0" smtClean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9403" y="2193505"/>
            <a:ext cx="1584000" cy="821486"/>
            <a:chOff x="42219" y="2193505"/>
            <a:chExt cx="1584000" cy="821486"/>
          </a:xfrm>
        </p:grpSpPr>
        <p:sp>
          <p:nvSpPr>
            <p:cNvPr id="61" name="Right Arrow 60"/>
            <p:cNvSpPr/>
            <p:nvPr/>
          </p:nvSpPr>
          <p:spPr>
            <a:xfrm rot="5400000">
              <a:off x="200676" y="2402140"/>
              <a:ext cx="454394" cy="771308"/>
            </a:xfrm>
            <a:prstGeom prst="rightArrow">
              <a:avLst>
                <a:gd name="adj1" fmla="val 49728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2219" y="2193505"/>
              <a:ext cx="1584000" cy="360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 smtClean="0">
                  <a:solidFill>
                    <a:schemeClr val="bg1"/>
                  </a:solidFill>
                </a:rPr>
                <a:t>Downstream</a:t>
              </a:r>
              <a:endParaRPr lang="ko-KR" altLang="en-US" sz="1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9403" y="4340125"/>
            <a:ext cx="1584000" cy="821591"/>
            <a:chOff x="168254" y="4340125"/>
            <a:chExt cx="1584000" cy="821591"/>
          </a:xfrm>
        </p:grpSpPr>
        <p:sp>
          <p:nvSpPr>
            <p:cNvPr id="64" name="Right Arrow 63"/>
            <p:cNvSpPr/>
            <p:nvPr/>
          </p:nvSpPr>
          <p:spPr>
            <a:xfrm rot="16200000" flipV="1">
              <a:off x="326711" y="4181668"/>
              <a:ext cx="454394" cy="771308"/>
            </a:xfrm>
            <a:prstGeom prst="rightArrow">
              <a:avLst>
                <a:gd name="adj1" fmla="val 49728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68254" y="4801716"/>
              <a:ext cx="1584000" cy="360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800" b="1" dirty="0" smtClean="0">
                  <a:solidFill>
                    <a:schemeClr val="bg1"/>
                  </a:solidFill>
                </a:rPr>
                <a:t>Upstream</a:t>
              </a:r>
              <a:endParaRPr lang="ko-KR" altLang="en-US" sz="1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Flowchart: Off-page Connector 15"/>
          <p:cNvSpPr/>
          <p:nvPr/>
        </p:nvSpPr>
        <p:spPr>
          <a:xfrm>
            <a:off x="2288972" y="3887819"/>
            <a:ext cx="585788" cy="385763"/>
          </a:xfrm>
          <a:prstGeom prst="flowChartOffpage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2" name="Flowchart: Off-page Connector 31"/>
          <p:cNvSpPr/>
          <p:nvPr/>
        </p:nvSpPr>
        <p:spPr>
          <a:xfrm>
            <a:off x="2288972" y="5186121"/>
            <a:ext cx="585788" cy="385763"/>
          </a:xfrm>
          <a:prstGeom prst="flowChartOffpage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3" name="Flowchart: Off-page Connector 32"/>
          <p:cNvSpPr/>
          <p:nvPr/>
        </p:nvSpPr>
        <p:spPr>
          <a:xfrm>
            <a:off x="2288972" y="2589517"/>
            <a:ext cx="585788" cy="385763"/>
          </a:xfrm>
          <a:prstGeom prst="flowChartOffpage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34" name="Flowchart: Off-page Connector 33"/>
          <p:cNvSpPr/>
          <p:nvPr/>
        </p:nvSpPr>
        <p:spPr>
          <a:xfrm>
            <a:off x="2288972" y="1291215"/>
            <a:ext cx="585788" cy="385763"/>
          </a:xfrm>
          <a:prstGeom prst="flowChartOffpageConnector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240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Int_PPT Template_ClearPro_16x9">
  <a:themeElements>
    <a:clrScheme name="Custom 2">
      <a:dk1>
        <a:sysClr val="windowText" lastClr="000000"/>
      </a:dk1>
      <a:lt1>
        <a:sysClr val="window" lastClr="FFFFFF"/>
      </a:lt1>
      <a:dk2>
        <a:srgbClr val="003C71"/>
      </a:dk2>
      <a:lt2>
        <a:srgbClr val="B1BABF"/>
      </a:lt2>
      <a:accent1>
        <a:srgbClr val="B7D108"/>
      </a:accent1>
      <a:accent2>
        <a:srgbClr val="0071C5"/>
      </a:accent2>
      <a:accent3>
        <a:srgbClr val="009CDA"/>
      </a:accent3>
      <a:accent4>
        <a:srgbClr val="F8D44C"/>
      </a:accent4>
      <a:accent5>
        <a:srgbClr val="FFA400"/>
      </a:accent5>
      <a:accent6>
        <a:srgbClr val="FF4E00"/>
      </a:accent6>
      <a:hlink>
        <a:srgbClr val="C3D600"/>
      </a:hlink>
      <a:folHlink>
        <a:srgbClr val="0071C5"/>
      </a:folHlink>
    </a:clrScheme>
    <a:fontScheme name="Intel Clear">
      <a:majorFont>
        <a:latin typeface="Intel Clear"/>
        <a:ea typeface=""/>
        <a:cs typeface=""/>
      </a:majorFont>
      <a:minorFont>
        <a:latin typeface="Intel Cle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bg2">
            <a:lumMod val="20000"/>
            <a:lumOff val="80000"/>
          </a:schemeClr>
        </a:solidFill>
      </a:spPr>
      <a:bodyPr vert="horz" lIns="0" tIns="0" rIns="0" bIns="0" rtlCol="0">
        <a:noAutofit/>
      </a:bodyPr>
      <a:lstStyle>
        <a:defPPr>
          <a:defRPr sz="1100" dirty="0" smtClean="0">
            <a:solidFill>
              <a:srgbClr val="003C7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944</Words>
  <Application>Microsoft Office PowerPoint</Application>
  <PresentationFormat>Widescreen</PresentationFormat>
  <Paragraphs>339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Lucida Grande</vt:lpstr>
      <vt:lpstr>Neo Sans Intel</vt:lpstr>
      <vt:lpstr>Neo Sans Intel Light</vt:lpstr>
      <vt:lpstr>Neo Sans Intel Medium</vt:lpstr>
      <vt:lpstr>나눔고딕</vt:lpstr>
      <vt:lpstr>맑은 고딕</vt:lpstr>
      <vt:lpstr>Arial</vt:lpstr>
      <vt:lpstr>Calibri</vt:lpstr>
      <vt:lpstr>Intel Clear</vt:lpstr>
      <vt:lpstr>Intel Clear Light</vt:lpstr>
      <vt:lpstr>Intel Clear Pro</vt:lpstr>
      <vt:lpstr>Wingdings</vt:lpstr>
      <vt:lpstr>1_Int_PPT Template_ClearPro_16x9</vt:lpstr>
      <vt:lpstr>GSTREAMER PLUGIN INTERACTIVE</vt:lpstr>
      <vt:lpstr>Contents</vt:lpstr>
      <vt:lpstr>Intel Watermark Plugin</vt:lpstr>
      <vt:lpstr>Introduction</vt:lpstr>
      <vt:lpstr>Function Details</vt:lpstr>
      <vt:lpstr>Gstreamer Plugin Interactive</vt:lpstr>
      <vt:lpstr>Basic Concept (2)</vt:lpstr>
      <vt:lpstr>Basic Concept (3)</vt:lpstr>
      <vt:lpstr>Gstreamer States</vt:lpstr>
      <vt:lpstr>Gstreamer State Change_Upstream</vt:lpstr>
      <vt:lpstr>Gstreamer State Change_Before NULL</vt:lpstr>
      <vt:lpstr>Gstreamer State Change_Before NULL</vt:lpstr>
      <vt:lpstr>Gstreamer State Change_READY-&gt;PAUSED</vt:lpstr>
      <vt:lpstr>GstStateChangeReturn</vt:lpstr>
      <vt:lpstr>State variable</vt:lpstr>
      <vt:lpstr>Scenario Introduction</vt:lpstr>
      <vt:lpstr>Gstreamer Core Library</vt:lpstr>
      <vt:lpstr>Scenario 1_Upstream video (NULL-&gt;PLAYING)</vt:lpstr>
      <vt:lpstr>GstBin-Manages Child States</vt:lpstr>
      <vt:lpstr>Asynchronous State Changes_Single Element (1)</vt:lpstr>
      <vt:lpstr>Asynchronous State Changes_Single Element (2)</vt:lpstr>
      <vt:lpstr>Asynchronous State Changes_GstBin (1)</vt:lpstr>
      <vt:lpstr>Asynchronous State Changes_GstBin (2)</vt:lpstr>
      <vt:lpstr>Scenario 2_Seek_video (Losing State)</vt:lpstr>
      <vt:lpstr>Scenario 2_Seek_video (Losing State)</vt:lpstr>
      <vt:lpstr>Scenario 3_Lock&lt;-&gt;Synchronization</vt:lpstr>
      <vt:lpstr>Scenario 3_Lock/Sync states in GstBin</vt:lpstr>
      <vt:lpstr>Scenario 4_Live Source (No_Preroll)</vt:lpstr>
      <vt:lpstr>PowerPoint Presentation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>CTPClassification=CTP_IC:VisualMarkings=</cp:keywords>
  <cp:lastModifiedBy/>
  <cp:revision>1</cp:revision>
  <dcterms:created xsi:type="dcterms:W3CDTF">2016-07-18T07:06:53Z</dcterms:created>
  <dcterms:modified xsi:type="dcterms:W3CDTF">2017-11-13T08:01:56Z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ea40aca3-14b5-4cfb-b905-1da95d8f2898</vt:lpwstr>
  </property>
  <property fmtid="{D5CDD505-2E9C-101B-9397-08002B2CF9AE}" pid="3" name="CTP_BU">
    <vt:lpwstr>INTELLIGENT SYSTEMS GROUP</vt:lpwstr>
  </property>
  <property fmtid="{D5CDD505-2E9C-101B-9397-08002B2CF9AE}" pid="4" name="CTP_TimeStamp">
    <vt:lpwstr>2017-11-13 08:01:54Z</vt:lpwstr>
  </property>
  <property fmtid="{D5CDD505-2E9C-101B-9397-08002B2CF9AE}" pid="5" name="CTPClassification">
    <vt:lpwstr>CTP_IC</vt:lpwstr>
  </property>
</Properties>
</file>